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305" r:id="rId6"/>
    <p:sldId id="335" r:id="rId7"/>
    <p:sldId id="326" r:id="rId8"/>
    <p:sldId id="307" r:id="rId9"/>
    <p:sldId id="329" r:id="rId10"/>
    <p:sldId id="327" r:id="rId11"/>
    <p:sldId id="328" r:id="rId12"/>
    <p:sldId id="330" r:id="rId13"/>
    <p:sldId id="336" r:id="rId14"/>
    <p:sldId id="337" r:id="rId15"/>
    <p:sldId id="332" r:id="rId16"/>
    <p:sldId id="333" r:id="rId17"/>
    <p:sldId id="33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5C08DC-6E16-4836-B637-823193042937}" v="483" dt="2019-05-06T18:01:07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tmp"/><Relationship Id="rId18" Type="http://schemas.openxmlformats.org/officeDocument/2006/relationships/image" Target="../media/image18.tm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tmp"/><Relationship Id="rId1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png"/><Relationship Id="rId20" Type="http://schemas.openxmlformats.org/officeDocument/2006/relationships/image" Target="../media/image20.gif"/><Relationship Id="rId1" Type="http://schemas.openxmlformats.org/officeDocument/2006/relationships/themeOverride" Target="../theme/themeOverride10.xml"/><Relationship Id="rId6" Type="http://schemas.microsoft.com/office/2007/relationships/hdphoto" Target="../media/hdphoto3.wdp"/><Relationship Id="rId11" Type="http://schemas.openxmlformats.org/officeDocument/2006/relationships/image" Target="../media/image12.tmp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0.tmp"/><Relationship Id="rId1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883734-0187-44B7-ABB4-23437989E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355" y="2623231"/>
            <a:ext cx="11711290" cy="1905000"/>
          </a:xfrm>
        </p:spPr>
        <p:txBody>
          <a:bodyPr>
            <a:normAutofit/>
          </a:bodyPr>
          <a:lstStyle/>
          <a:p>
            <a:r>
              <a:rPr lang="en-US" sz="4400" b="1" dirty="0"/>
              <a:t>Unified Network Management </a:t>
            </a:r>
          </a:p>
          <a:p>
            <a:r>
              <a:rPr lang="en-US" sz="3200" i="1" dirty="0"/>
              <a:t>Automation, Visibility and Security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2DE0AD-3EEC-4C4E-87D1-6089B1BD3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605" y="6067178"/>
            <a:ext cx="1907640" cy="528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8620EB-F760-4899-994E-164C4B47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736" y="5967805"/>
            <a:ext cx="1494131" cy="727661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91DD91C3-E814-43B7-8615-D344F922F558}"/>
              </a:ext>
            </a:extLst>
          </p:cNvPr>
          <p:cNvSpPr txBox="1">
            <a:spLocks/>
          </p:cNvSpPr>
          <p:nvPr/>
        </p:nvSpPr>
        <p:spPr>
          <a:xfrm>
            <a:off x="266700" y="5564221"/>
            <a:ext cx="8676222" cy="985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/>
              <a:t>Pete Palazzo </a:t>
            </a:r>
            <a:r>
              <a:rPr lang="en-US" sz="1200" dirty="0"/>
              <a:t>– IT Director @ South Euclid Lyndhurst Schools</a:t>
            </a:r>
          </a:p>
          <a:p>
            <a:pPr algn="l"/>
            <a:r>
              <a:rPr lang="en-US" sz="1200" b="1" dirty="0"/>
              <a:t>Ben Sterley </a:t>
            </a:r>
            <a:r>
              <a:rPr lang="en-US" sz="1200" dirty="0"/>
              <a:t>– Director of Engineering @ Laketec</a:t>
            </a:r>
          </a:p>
          <a:p>
            <a:pPr algn="l"/>
            <a:r>
              <a:rPr lang="en-US" sz="1200" b="1" dirty="0"/>
              <a:t>Phil Wightman </a:t>
            </a:r>
            <a:r>
              <a:rPr lang="en-US" sz="1200" dirty="0"/>
              <a:t>– Sr. Systems Engineer @ Laketec (Aruba ACMX/ACCX/ACDX/AMFX #69)</a:t>
            </a:r>
          </a:p>
          <a:p>
            <a:pPr algn="l"/>
            <a:r>
              <a:rPr lang="en-US" sz="1200" b="1" dirty="0"/>
              <a:t>Mike Trappe </a:t>
            </a:r>
            <a:r>
              <a:rPr lang="en-US" sz="1200" dirty="0"/>
              <a:t>– SLED Account Manager @ Laketec</a:t>
            </a:r>
          </a:p>
          <a:p>
            <a:pPr algn="l"/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137A9-95E5-4360-9A56-11BB50B3F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372" y="551234"/>
            <a:ext cx="4286848" cy="18290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46D530-99D6-4492-B1B5-1F0EB75B86A7}"/>
              </a:ext>
            </a:extLst>
          </p:cNvPr>
          <p:cNvCxnSpPr/>
          <p:nvPr/>
        </p:nvCxnSpPr>
        <p:spPr>
          <a:xfrm>
            <a:off x="10038945" y="5967805"/>
            <a:ext cx="0" cy="72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40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416500" y="2865543"/>
            <a:ext cx="11457951" cy="8127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Architecture Deep Dive</a:t>
            </a:r>
          </a:p>
        </p:txBody>
      </p:sp>
    </p:spTree>
    <p:extLst>
      <p:ext uri="{BB962C8B-B14F-4D97-AF65-F5344CB8AC3E}">
        <p14:creationId xmlns:p14="http://schemas.microsoft.com/office/powerpoint/2010/main" val="209323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C197DE-6F16-479C-BE87-13633399A90F}"/>
              </a:ext>
            </a:extLst>
          </p:cNvPr>
          <p:cNvSpPr/>
          <p:nvPr/>
        </p:nvSpPr>
        <p:spPr>
          <a:xfrm>
            <a:off x="761017" y="125245"/>
            <a:ext cx="10689631" cy="271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81F11B-E7F2-4CDD-9893-B60C7E72FAD8}"/>
              </a:ext>
            </a:extLst>
          </p:cNvPr>
          <p:cNvGrpSpPr/>
          <p:nvPr/>
        </p:nvGrpSpPr>
        <p:grpSpPr>
          <a:xfrm>
            <a:off x="4131881" y="406243"/>
            <a:ext cx="1595076" cy="951541"/>
            <a:chOff x="3695664" y="2010354"/>
            <a:chExt cx="1595076" cy="9515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7454CC-9FBF-4F2A-819D-B1D090195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89" b="62702" l="5500" r="94500">
                          <a14:foregroundMark x1="18050" y1="34677" x2="18050" y2="34677"/>
                          <a14:foregroundMark x1="13700" y1="19153" x2="41300" y2="20766"/>
                          <a14:foregroundMark x1="41300" y1="20766" x2="58350" y2="20363"/>
                          <a14:foregroundMark x1="58350" y1="20363" x2="80450" y2="22984"/>
                          <a14:foregroundMark x1="81650" y1="11089" x2="94150" y2="27823"/>
                          <a14:foregroundMark x1="94500" y1="27621" x2="94500" y2="62903"/>
                          <a14:foregroundMark x1="11000" y1="14919" x2="5500" y2="28629"/>
                        </a14:backgroundRemoval>
                      </a14:imgEffect>
                    </a14:imgLayer>
                  </a14:imgProps>
                </a:ext>
              </a:extLst>
            </a:blip>
            <a:srcRect l="4838" t="7197" r="4924" b="37283"/>
            <a:stretch/>
          </p:blipFill>
          <p:spPr>
            <a:xfrm>
              <a:off x="3695664" y="2228998"/>
              <a:ext cx="1593417" cy="243126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36445B0-AF91-49B1-952F-513A2939C7C4}"/>
                </a:ext>
              </a:extLst>
            </p:cNvPr>
            <p:cNvSpPr txBox="1"/>
            <p:nvPr/>
          </p:nvSpPr>
          <p:spPr>
            <a:xfrm>
              <a:off x="3857243" y="2437200"/>
              <a:ext cx="1303222" cy="5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/>
                <a:t>Aruba Controllers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(Wireless)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637B2FE-E85D-4D8E-ABA2-00107AC3A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89" b="62702" l="5500" r="94500">
                          <a14:foregroundMark x1="18050" y1="34677" x2="18050" y2="34677"/>
                          <a14:foregroundMark x1="13700" y1="19153" x2="41300" y2="20766"/>
                          <a14:foregroundMark x1="41300" y1="20766" x2="58350" y2="20363"/>
                          <a14:foregroundMark x1="58350" y1="20363" x2="80450" y2="22984"/>
                          <a14:foregroundMark x1="81650" y1="11089" x2="94150" y2="27823"/>
                          <a14:foregroundMark x1="94500" y1="27621" x2="94500" y2="62903"/>
                          <a14:foregroundMark x1="11000" y1="14919" x2="5500" y2="28629"/>
                        </a14:backgroundRemoval>
                      </a14:imgEffect>
                    </a14:imgLayer>
                  </a14:imgProps>
                </a:ext>
              </a:extLst>
            </a:blip>
            <a:srcRect l="4838" t="7197" r="4924" b="37283"/>
            <a:stretch/>
          </p:blipFill>
          <p:spPr>
            <a:xfrm>
              <a:off x="3697323" y="2010354"/>
              <a:ext cx="1593417" cy="24312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E21A35D-5180-4F5A-9B60-010C2481CA61}"/>
              </a:ext>
            </a:extLst>
          </p:cNvPr>
          <p:cNvGrpSpPr/>
          <p:nvPr/>
        </p:nvGrpSpPr>
        <p:grpSpPr>
          <a:xfrm>
            <a:off x="6362287" y="418041"/>
            <a:ext cx="1595076" cy="951541"/>
            <a:chOff x="3695664" y="2010354"/>
            <a:chExt cx="1595076" cy="95154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74642FD-2814-48CC-B95D-9FA184DB4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89" b="62702" l="5500" r="94500">
                          <a14:foregroundMark x1="18050" y1="34677" x2="18050" y2="34677"/>
                          <a14:foregroundMark x1="13700" y1="19153" x2="41300" y2="20766"/>
                          <a14:foregroundMark x1="41300" y1="20766" x2="58350" y2="20363"/>
                          <a14:foregroundMark x1="58350" y1="20363" x2="80450" y2="22984"/>
                          <a14:foregroundMark x1="81650" y1="11089" x2="94150" y2="27823"/>
                          <a14:foregroundMark x1="94500" y1="27621" x2="94500" y2="62903"/>
                          <a14:foregroundMark x1="11000" y1="14919" x2="5500" y2="28629"/>
                        </a14:backgroundRemoval>
                      </a14:imgEffect>
                    </a14:imgLayer>
                  </a14:imgProps>
                </a:ext>
              </a:extLst>
            </a:blip>
            <a:srcRect l="4838" t="7197" r="4924" b="37283"/>
            <a:stretch/>
          </p:blipFill>
          <p:spPr>
            <a:xfrm>
              <a:off x="3695664" y="2228998"/>
              <a:ext cx="1593417" cy="2431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88C7485-CD35-4636-9ADB-D676136B2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89" b="62702" l="5500" r="94500">
                          <a14:foregroundMark x1="18050" y1="34677" x2="18050" y2="34677"/>
                          <a14:foregroundMark x1="13700" y1="19153" x2="41300" y2="20766"/>
                          <a14:foregroundMark x1="41300" y1="20766" x2="58350" y2="20363"/>
                          <a14:foregroundMark x1="58350" y1="20363" x2="80450" y2="22984"/>
                          <a14:foregroundMark x1="81650" y1="11089" x2="94150" y2="27823"/>
                          <a14:foregroundMark x1="94500" y1="27621" x2="94500" y2="62903"/>
                          <a14:foregroundMark x1="11000" y1="14919" x2="5500" y2="28629"/>
                        </a14:backgroundRemoval>
                      </a14:imgEffect>
                    </a14:imgLayer>
                  </a14:imgProps>
                </a:ext>
              </a:extLst>
            </a:blip>
            <a:srcRect l="4838" t="7197" r="4924" b="37283"/>
            <a:stretch/>
          </p:blipFill>
          <p:spPr>
            <a:xfrm>
              <a:off x="3697323" y="2010354"/>
              <a:ext cx="1593417" cy="243126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8E90D7C-1BBB-417F-B196-D5FF89A53E34}"/>
                </a:ext>
              </a:extLst>
            </p:cNvPr>
            <p:cNvSpPr txBox="1"/>
            <p:nvPr/>
          </p:nvSpPr>
          <p:spPr>
            <a:xfrm>
              <a:off x="3857243" y="2437200"/>
              <a:ext cx="1303222" cy="5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/>
                <a:t>Aruba Controllers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(Wired)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3C2EBAD-1E74-4BE1-9EB6-B3BA9311D379}"/>
              </a:ext>
            </a:extLst>
          </p:cNvPr>
          <p:cNvSpPr/>
          <p:nvPr/>
        </p:nvSpPr>
        <p:spPr>
          <a:xfrm>
            <a:off x="3850877" y="237951"/>
            <a:ext cx="2048943" cy="117423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32CB147-642C-494C-BF5F-8C30CA47544A}"/>
              </a:ext>
            </a:extLst>
          </p:cNvPr>
          <p:cNvSpPr/>
          <p:nvPr/>
        </p:nvSpPr>
        <p:spPr>
          <a:xfrm>
            <a:off x="8655893" y="211067"/>
            <a:ext cx="2672507" cy="1686679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C4BB6-A9C2-4E5E-876C-37E282AA1938}"/>
              </a:ext>
            </a:extLst>
          </p:cNvPr>
          <p:cNvSpPr txBox="1"/>
          <p:nvPr/>
        </p:nvSpPr>
        <p:spPr>
          <a:xfrm>
            <a:off x="10266939" y="226131"/>
            <a:ext cx="1068931" cy="25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i="1" dirty="0"/>
              <a:t>Virtual Machines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1CD69B-8EBC-416D-BD68-477A95EC6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1280" y="709808"/>
            <a:ext cx="390145" cy="39014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C66A89D-3831-4D96-AA7A-454A1AFBAA8D}"/>
              </a:ext>
            </a:extLst>
          </p:cNvPr>
          <p:cNvSpPr txBox="1"/>
          <p:nvPr/>
        </p:nvSpPr>
        <p:spPr>
          <a:xfrm>
            <a:off x="8658045" y="1094011"/>
            <a:ext cx="701265" cy="62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/>
              <a:t>Aruba </a:t>
            </a:r>
          </a:p>
          <a:p>
            <a:pPr algn="ctr">
              <a:lnSpc>
                <a:spcPct val="150000"/>
              </a:lnSpc>
            </a:pPr>
            <a:r>
              <a:rPr lang="en-US" sz="800" dirty="0"/>
              <a:t>Mobility Master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48BE7EE-7B7E-446F-B2E6-11C2703F1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2385" y="718625"/>
            <a:ext cx="390145" cy="39014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F9BB4F3-1053-45F2-A6F6-6782A024E7BC}"/>
              </a:ext>
            </a:extLst>
          </p:cNvPr>
          <p:cNvSpPr txBox="1"/>
          <p:nvPr/>
        </p:nvSpPr>
        <p:spPr>
          <a:xfrm>
            <a:off x="9289150" y="1102828"/>
            <a:ext cx="701265" cy="43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/>
              <a:t>Aruba </a:t>
            </a:r>
          </a:p>
          <a:p>
            <a:pPr algn="ctr">
              <a:lnSpc>
                <a:spcPct val="150000"/>
              </a:lnSpc>
            </a:pPr>
            <a:r>
              <a:rPr lang="en-US" sz="800" dirty="0"/>
              <a:t>Clearpass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A3410E5-0FE8-4F45-811C-EEC86CC8C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9104" y="718625"/>
            <a:ext cx="390145" cy="39014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CEBF4B1-4CE7-4431-8A52-EAFBD0ABFFB0}"/>
              </a:ext>
            </a:extLst>
          </p:cNvPr>
          <p:cNvSpPr txBox="1"/>
          <p:nvPr/>
        </p:nvSpPr>
        <p:spPr>
          <a:xfrm>
            <a:off x="9935869" y="1102828"/>
            <a:ext cx="701265" cy="43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/>
              <a:t>Aruba </a:t>
            </a:r>
          </a:p>
          <a:p>
            <a:pPr algn="ctr">
              <a:lnSpc>
                <a:spcPct val="150000"/>
              </a:lnSpc>
            </a:pPr>
            <a:r>
              <a:rPr lang="en-US" sz="800" dirty="0" err="1"/>
              <a:t>AirWave</a:t>
            </a:r>
            <a:endParaRPr lang="en-US" sz="8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500F8F7-B841-4A58-8563-4D17D895C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7337" y="714524"/>
            <a:ext cx="390145" cy="390145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770DBB2-6958-43BE-BF9F-359BD95F8590}"/>
              </a:ext>
            </a:extLst>
          </p:cNvPr>
          <p:cNvSpPr txBox="1"/>
          <p:nvPr/>
        </p:nvSpPr>
        <p:spPr>
          <a:xfrm>
            <a:off x="10594102" y="1117777"/>
            <a:ext cx="701265" cy="43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/>
              <a:t>Active Directory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6036B2-7C93-453B-A82B-770980D8D61E}"/>
              </a:ext>
            </a:extLst>
          </p:cNvPr>
          <p:cNvCxnSpPr>
            <a:cxnSpLocks/>
          </p:cNvCxnSpPr>
          <p:nvPr/>
        </p:nvCxnSpPr>
        <p:spPr>
          <a:xfrm flipH="1" flipV="1">
            <a:off x="5186363" y="833089"/>
            <a:ext cx="549541" cy="883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DEB46BC-C8DE-4582-A278-CC3959C35AB0}"/>
              </a:ext>
            </a:extLst>
          </p:cNvPr>
          <p:cNvCxnSpPr>
            <a:cxnSpLocks/>
          </p:cNvCxnSpPr>
          <p:nvPr/>
        </p:nvCxnSpPr>
        <p:spPr>
          <a:xfrm flipH="1" flipV="1">
            <a:off x="5238750" y="607219"/>
            <a:ext cx="1073484" cy="108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88EE97B-E66E-402F-A79E-A449C25DD277}"/>
              </a:ext>
            </a:extLst>
          </p:cNvPr>
          <p:cNvCxnSpPr>
            <a:cxnSpLocks/>
          </p:cNvCxnSpPr>
          <p:nvPr/>
        </p:nvCxnSpPr>
        <p:spPr>
          <a:xfrm flipV="1">
            <a:off x="6401618" y="624887"/>
            <a:ext cx="1077888" cy="1097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A0BD7D1-9691-471B-A39E-45B507722588}"/>
              </a:ext>
            </a:extLst>
          </p:cNvPr>
          <p:cNvCxnSpPr>
            <a:cxnSpLocks/>
          </p:cNvCxnSpPr>
          <p:nvPr/>
        </p:nvCxnSpPr>
        <p:spPr>
          <a:xfrm flipV="1">
            <a:off x="5735904" y="607219"/>
            <a:ext cx="1688834" cy="108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3E91C09-AEA4-4B6F-AB3B-A2E5A74678A8}"/>
              </a:ext>
            </a:extLst>
          </p:cNvPr>
          <p:cNvCxnSpPr>
            <a:cxnSpLocks/>
          </p:cNvCxnSpPr>
          <p:nvPr/>
        </p:nvCxnSpPr>
        <p:spPr>
          <a:xfrm flipH="1" flipV="1">
            <a:off x="5238750" y="833089"/>
            <a:ext cx="1073484" cy="859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C0520F8-EBA8-4A0F-8B9D-BD188988E5FB}"/>
              </a:ext>
            </a:extLst>
          </p:cNvPr>
          <p:cNvCxnSpPr>
            <a:cxnSpLocks/>
          </p:cNvCxnSpPr>
          <p:nvPr/>
        </p:nvCxnSpPr>
        <p:spPr>
          <a:xfrm flipH="1" flipV="1">
            <a:off x="5186363" y="607219"/>
            <a:ext cx="538935" cy="1085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D42C9A8-3400-4E8F-81C6-1AB170920AFB}"/>
              </a:ext>
            </a:extLst>
          </p:cNvPr>
          <p:cNvCxnSpPr>
            <a:cxnSpLocks/>
          </p:cNvCxnSpPr>
          <p:nvPr/>
        </p:nvCxnSpPr>
        <p:spPr>
          <a:xfrm flipV="1">
            <a:off x="6424613" y="833089"/>
            <a:ext cx="1054893" cy="859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3C176EB-CE77-40B1-B3D0-0F2C027D32F3}"/>
              </a:ext>
            </a:extLst>
          </p:cNvPr>
          <p:cNvCxnSpPr>
            <a:cxnSpLocks/>
          </p:cNvCxnSpPr>
          <p:nvPr/>
        </p:nvCxnSpPr>
        <p:spPr>
          <a:xfrm flipV="1">
            <a:off x="5735904" y="833089"/>
            <a:ext cx="1688834" cy="859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5E3A997-E2B2-4B4E-BD1D-7CD389B579E5}"/>
              </a:ext>
            </a:extLst>
          </p:cNvPr>
          <p:cNvCxnSpPr>
            <a:cxnSpLocks/>
          </p:cNvCxnSpPr>
          <p:nvPr/>
        </p:nvCxnSpPr>
        <p:spPr>
          <a:xfrm>
            <a:off x="6523866" y="2011685"/>
            <a:ext cx="3058284" cy="48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9C7B08A-7BA0-4E7F-B461-62FAD5538490}"/>
              </a:ext>
            </a:extLst>
          </p:cNvPr>
          <p:cNvCxnSpPr>
            <a:cxnSpLocks/>
          </p:cNvCxnSpPr>
          <p:nvPr/>
        </p:nvCxnSpPr>
        <p:spPr>
          <a:xfrm flipV="1">
            <a:off x="6424613" y="2059781"/>
            <a:ext cx="3214687" cy="350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0644D-608F-4E2C-A39C-46707BF51A8F}"/>
              </a:ext>
            </a:extLst>
          </p:cNvPr>
          <p:cNvGrpSpPr/>
          <p:nvPr/>
        </p:nvGrpSpPr>
        <p:grpSpPr>
          <a:xfrm>
            <a:off x="9388824" y="1764028"/>
            <a:ext cx="1395248" cy="931811"/>
            <a:chOff x="9325324" y="1664216"/>
            <a:chExt cx="1395248" cy="9318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EC3A73-24FF-47A8-87E5-A2512633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25324" y="1664216"/>
              <a:ext cx="1395248" cy="49531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021477-553E-42E2-BE64-6BCAD19CCEB4}"/>
                </a:ext>
              </a:extLst>
            </p:cNvPr>
            <p:cNvSpPr txBox="1"/>
            <p:nvPr/>
          </p:nvSpPr>
          <p:spPr>
            <a:xfrm>
              <a:off x="9376124" y="2071332"/>
              <a:ext cx="1303222" cy="5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/>
                <a:t>VMware Virtual Environment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B15DA29D-7272-47BB-ABB2-3472E9FE7B6F}"/>
              </a:ext>
            </a:extLst>
          </p:cNvPr>
          <p:cNvSpPr txBox="1"/>
          <p:nvPr/>
        </p:nvSpPr>
        <p:spPr>
          <a:xfrm>
            <a:off x="787581" y="129335"/>
            <a:ext cx="1923518" cy="30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i="1" dirty="0"/>
              <a:t>Data Center (High School)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CC6605C-8EC8-44B8-9076-51A66639FDFB}"/>
              </a:ext>
            </a:extLst>
          </p:cNvPr>
          <p:cNvSpPr/>
          <p:nvPr/>
        </p:nvSpPr>
        <p:spPr>
          <a:xfrm>
            <a:off x="2096215" y="3517556"/>
            <a:ext cx="4305404" cy="3248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D6251A46-65A1-4E3A-9E29-252CCB5FDA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156" b="39309"/>
          <a:stretch/>
        </p:blipFill>
        <p:spPr>
          <a:xfrm>
            <a:off x="3225885" y="3808919"/>
            <a:ext cx="2130034" cy="37597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88F2671-A1B9-4256-85C4-0716472451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156" b="39309"/>
          <a:stretch/>
        </p:blipFill>
        <p:spPr>
          <a:xfrm>
            <a:off x="3225885" y="4178790"/>
            <a:ext cx="2130034" cy="37597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659814F7-FAAE-450C-92BF-62C27C8E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156" b="39309"/>
          <a:stretch/>
        </p:blipFill>
        <p:spPr>
          <a:xfrm>
            <a:off x="3225885" y="4526187"/>
            <a:ext cx="2130034" cy="375976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94AA53F2-A908-4AB2-AE69-4DF909B77F58}"/>
              </a:ext>
            </a:extLst>
          </p:cNvPr>
          <p:cNvSpPr txBox="1"/>
          <p:nvPr/>
        </p:nvSpPr>
        <p:spPr>
          <a:xfrm>
            <a:off x="2121719" y="3566830"/>
            <a:ext cx="1275940" cy="30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i="1" dirty="0"/>
              <a:t>IDF / TR Example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A3BE65A-F210-4338-ADE8-6AF268376ACF}"/>
              </a:ext>
            </a:extLst>
          </p:cNvPr>
          <p:cNvCxnSpPr>
            <a:cxnSpLocks/>
          </p:cNvCxnSpPr>
          <p:nvPr/>
        </p:nvCxnSpPr>
        <p:spPr>
          <a:xfrm flipV="1">
            <a:off x="5040645" y="2335962"/>
            <a:ext cx="584954" cy="1719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6C8F723-6ED7-4A04-BEC5-E7A962EF584E}"/>
              </a:ext>
            </a:extLst>
          </p:cNvPr>
          <p:cNvCxnSpPr>
            <a:cxnSpLocks/>
          </p:cNvCxnSpPr>
          <p:nvPr/>
        </p:nvCxnSpPr>
        <p:spPr>
          <a:xfrm flipV="1">
            <a:off x="4940300" y="2492375"/>
            <a:ext cx="905916" cy="1927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1B1065E-AB38-405A-9119-BF9B30342C7E}"/>
              </a:ext>
            </a:extLst>
          </p:cNvPr>
          <p:cNvGrpSpPr/>
          <p:nvPr/>
        </p:nvGrpSpPr>
        <p:grpSpPr>
          <a:xfrm>
            <a:off x="2728913" y="5377803"/>
            <a:ext cx="1024354" cy="303993"/>
            <a:chOff x="7843259" y="4398490"/>
            <a:chExt cx="1024354" cy="303993"/>
          </a:xfrm>
        </p:grpSpPr>
        <p:pic>
          <p:nvPicPr>
            <p:cNvPr id="149" name="Picture 148" descr="Screen Clipping">
              <a:extLst>
                <a:ext uri="{FF2B5EF4-FFF2-40B4-BE49-F238E27FC236}">
                  <a16:creationId xmlns:a16="http://schemas.microsoft.com/office/drawing/2014/main" id="{A34A2B4F-74A8-4B07-A3B6-5185DD449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1235" y="4398490"/>
              <a:ext cx="326378" cy="303993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D1EB6237-A872-45A8-B114-3DD812B84564}"/>
                </a:ext>
              </a:extLst>
            </p:cNvPr>
            <p:cNvSpPr txBox="1"/>
            <p:nvPr/>
          </p:nvSpPr>
          <p:spPr>
            <a:xfrm>
              <a:off x="7843259" y="4419669"/>
              <a:ext cx="730532" cy="27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/>
                <a:t>Aruba AP</a:t>
              </a:r>
            </a:p>
          </p:txBody>
        </p: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8FC3E999-6B86-4C7D-9430-B9D02359F9E3}"/>
              </a:ext>
            </a:extLst>
          </p:cNvPr>
          <p:cNvCxnSpPr>
            <a:cxnSpLocks/>
          </p:cNvCxnSpPr>
          <p:nvPr/>
        </p:nvCxnSpPr>
        <p:spPr>
          <a:xfrm flipV="1">
            <a:off x="2814737" y="1990830"/>
            <a:ext cx="2835913" cy="64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9AE2BD91-953F-4A64-B237-86AB559F05B6}"/>
              </a:ext>
            </a:extLst>
          </p:cNvPr>
          <p:cNvCxnSpPr>
            <a:cxnSpLocks/>
          </p:cNvCxnSpPr>
          <p:nvPr/>
        </p:nvCxnSpPr>
        <p:spPr>
          <a:xfrm>
            <a:off x="2814737" y="2072345"/>
            <a:ext cx="2910561" cy="301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3F2D39A-52FC-4281-9AF2-756A94DBDD28}"/>
              </a:ext>
            </a:extLst>
          </p:cNvPr>
          <p:cNvGrpSpPr/>
          <p:nvPr/>
        </p:nvGrpSpPr>
        <p:grpSpPr>
          <a:xfrm>
            <a:off x="3360135" y="4086801"/>
            <a:ext cx="160940" cy="332799"/>
            <a:chOff x="3360135" y="4086801"/>
            <a:chExt cx="160940" cy="332799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28536EF-1044-4927-83B2-F84690A0D43F}"/>
                </a:ext>
              </a:extLst>
            </p:cNvPr>
            <p:cNvCxnSpPr/>
            <p:nvPr/>
          </p:nvCxnSpPr>
          <p:spPr>
            <a:xfrm flipH="1">
              <a:off x="3360135" y="4086801"/>
              <a:ext cx="1387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5C408FCD-8328-42E3-BB96-5B0A3DF1AFE0}"/>
                </a:ext>
              </a:extLst>
            </p:cNvPr>
            <p:cNvCxnSpPr/>
            <p:nvPr/>
          </p:nvCxnSpPr>
          <p:spPr>
            <a:xfrm>
              <a:off x="3360135" y="4086801"/>
              <a:ext cx="0" cy="332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013A915-3C43-4178-A98C-3922BBF902B2}"/>
                </a:ext>
              </a:extLst>
            </p:cNvPr>
            <p:cNvCxnSpPr/>
            <p:nvPr/>
          </p:nvCxnSpPr>
          <p:spPr>
            <a:xfrm>
              <a:off x="3360135" y="4419600"/>
              <a:ext cx="1609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80EA49D-B0C5-4749-9470-E460A22395B2}"/>
              </a:ext>
            </a:extLst>
          </p:cNvPr>
          <p:cNvGrpSpPr/>
          <p:nvPr/>
        </p:nvGrpSpPr>
        <p:grpSpPr>
          <a:xfrm>
            <a:off x="3360135" y="4465516"/>
            <a:ext cx="160940" cy="295369"/>
            <a:chOff x="3360135" y="4086801"/>
            <a:chExt cx="160940" cy="332799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8064280B-D536-4D0D-9F02-9A57E2A1CA80}"/>
                </a:ext>
              </a:extLst>
            </p:cNvPr>
            <p:cNvCxnSpPr/>
            <p:nvPr/>
          </p:nvCxnSpPr>
          <p:spPr>
            <a:xfrm flipH="1">
              <a:off x="3360135" y="4086801"/>
              <a:ext cx="1387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D5AC674-01D8-4283-A97A-74C29A209800}"/>
                </a:ext>
              </a:extLst>
            </p:cNvPr>
            <p:cNvCxnSpPr/>
            <p:nvPr/>
          </p:nvCxnSpPr>
          <p:spPr>
            <a:xfrm>
              <a:off x="3360135" y="4086801"/>
              <a:ext cx="0" cy="332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5077B34-13DA-4EC3-8032-4BA3DAEF39D8}"/>
                </a:ext>
              </a:extLst>
            </p:cNvPr>
            <p:cNvCxnSpPr/>
            <p:nvPr/>
          </p:nvCxnSpPr>
          <p:spPr>
            <a:xfrm>
              <a:off x="3360135" y="4419600"/>
              <a:ext cx="1609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48B68077-CDED-4014-845D-17DD69D2564A}"/>
              </a:ext>
            </a:extLst>
          </p:cNvPr>
          <p:cNvGrpSpPr/>
          <p:nvPr/>
        </p:nvGrpSpPr>
        <p:grpSpPr>
          <a:xfrm>
            <a:off x="3322142" y="4040806"/>
            <a:ext cx="198923" cy="769319"/>
            <a:chOff x="3360135" y="4086801"/>
            <a:chExt cx="160940" cy="332799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7AA3EC1-3BD2-4F6A-9517-85F83D79EF80}"/>
                </a:ext>
              </a:extLst>
            </p:cNvPr>
            <p:cNvCxnSpPr/>
            <p:nvPr/>
          </p:nvCxnSpPr>
          <p:spPr>
            <a:xfrm flipH="1">
              <a:off x="3360135" y="4086801"/>
              <a:ext cx="1387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A7FC73E-2A8D-4279-862F-D2C88EE46FC6}"/>
                </a:ext>
              </a:extLst>
            </p:cNvPr>
            <p:cNvCxnSpPr/>
            <p:nvPr/>
          </p:nvCxnSpPr>
          <p:spPr>
            <a:xfrm>
              <a:off x="3360135" y="4086801"/>
              <a:ext cx="0" cy="332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2D79865B-CEC5-417B-9543-CD0748DD9DB9}"/>
                </a:ext>
              </a:extLst>
            </p:cNvPr>
            <p:cNvCxnSpPr/>
            <p:nvPr/>
          </p:nvCxnSpPr>
          <p:spPr>
            <a:xfrm>
              <a:off x="3360135" y="4419600"/>
              <a:ext cx="1609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25CAD-CEF5-4B7A-984D-3DAF17175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0793" y="1570751"/>
            <a:ext cx="1561272" cy="1170954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704F6F7E-93D2-45AA-A8B7-C7450B886EC0}"/>
              </a:ext>
            </a:extLst>
          </p:cNvPr>
          <p:cNvSpPr/>
          <p:nvPr/>
        </p:nvSpPr>
        <p:spPr>
          <a:xfrm>
            <a:off x="9200182" y="3524013"/>
            <a:ext cx="1990899" cy="3202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0438249-55FA-490D-937C-21DC0C9F0BB4}"/>
              </a:ext>
            </a:extLst>
          </p:cNvPr>
          <p:cNvSpPr txBox="1"/>
          <p:nvPr/>
        </p:nvSpPr>
        <p:spPr>
          <a:xfrm>
            <a:off x="10544046" y="3492210"/>
            <a:ext cx="739532" cy="30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i="1" dirty="0"/>
              <a:t>DR Site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EA86FEA6-3C8F-4B2B-B2B2-06D4D7EFF624}"/>
              </a:ext>
            </a:extLst>
          </p:cNvPr>
          <p:cNvCxnSpPr>
            <a:cxnSpLocks/>
            <a:stCxn id="149" idx="0"/>
          </p:cNvCxnSpPr>
          <p:nvPr/>
        </p:nvCxnSpPr>
        <p:spPr>
          <a:xfrm flipV="1">
            <a:off x="3590078" y="4760885"/>
            <a:ext cx="0" cy="616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CA0F777F-1E0A-4C7E-9057-B2AAF537FB10}"/>
              </a:ext>
            </a:extLst>
          </p:cNvPr>
          <p:cNvSpPr txBox="1"/>
          <p:nvPr/>
        </p:nvSpPr>
        <p:spPr>
          <a:xfrm rot="16752375">
            <a:off x="3420039" y="2984679"/>
            <a:ext cx="820695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b="1" dirty="0">
                <a:solidFill>
                  <a:srgbClr val="00B0F0"/>
                </a:solidFill>
              </a:rPr>
              <a:t>GRE Tunnel</a:t>
            </a:r>
          </a:p>
        </p:txBody>
      </p:sp>
      <p:pic>
        <p:nvPicPr>
          <p:cNvPr id="225" name="Picture 224" descr="Screen Clipping">
            <a:extLst>
              <a:ext uri="{FF2B5EF4-FFF2-40B4-BE49-F238E27FC236}">
                <a16:creationId xmlns:a16="http://schemas.microsoft.com/office/drawing/2014/main" id="{150801F7-7B03-4249-AFF9-9DB1391202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3504380" y="5673044"/>
            <a:ext cx="163480" cy="131815"/>
          </a:xfrm>
          <a:prstGeom prst="rect">
            <a:avLst/>
          </a:prstGeom>
        </p:spPr>
      </p:pic>
      <p:pic>
        <p:nvPicPr>
          <p:cNvPr id="226" name="Picture 225" descr="Screen Clipping">
            <a:extLst>
              <a:ext uri="{FF2B5EF4-FFF2-40B4-BE49-F238E27FC236}">
                <a16:creationId xmlns:a16="http://schemas.microsoft.com/office/drawing/2014/main" id="{20011EE3-55DB-4871-88E1-74C481E6DD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5857" y="5985854"/>
            <a:ext cx="315262" cy="598190"/>
          </a:xfrm>
          <a:prstGeom prst="rect">
            <a:avLst/>
          </a:prstGeom>
        </p:spPr>
      </p:pic>
      <p:pic>
        <p:nvPicPr>
          <p:cNvPr id="229" name="Picture 228" descr="Screen Clipping">
            <a:extLst>
              <a:ext uri="{FF2B5EF4-FFF2-40B4-BE49-F238E27FC236}">
                <a16:creationId xmlns:a16="http://schemas.microsoft.com/office/drawing/2014/main" id="{B08CD5A4-723B-44BE-8752-210A61144B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9589"/>
          <a:stretch/>
        </p:blipFill>
        <p:spPr>
          <a:xfrm>
            <a:off x="3796375" y="5942988"/>
            <a:ext cx="631914" cy="370346"/>
          </a:xfrm>
          <a:prstGeom prst="rect">
            <a:avLst/>
          </a:prstGeom>
        </p:spPr>
      </p:pic>
      <p:pic>
        <p:nvPicPr>
          <p:cNvPr id="230" name="Picture 229" descr="Screen Clipping">
            <a:extLst>
              <a:ext uri="{FF2B5EF4-FFF2-40B4-BE49-F238E27FC236}">
                <a16:creationId xmlns:a16="http://schemas.microsoft.com/office/drawing/2014/main" id="{5866309A-1A49-440D-AFCB-C49D31C42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35725">
            <a:off x="3417346" y="5866807"/>
            <a:ext cx="163754" cy="132036"/>
          </a:xfrm>
          <a:prstGeom prst="rect">
            <a:avLst/>
          </a:prstGeom>
        </p:spPr>
      </p:pic>
      <p:pic>
        <p:nvPicPr>
          <p:cNvPr id="231" name="Picture 230" descr="Screen Clipping">
            <a:extLst>
              <a:ext uri="{FF2B5EF4-FFF2-40B4-BE49-F238E27FC236}">
                <a16:creationId xmlns:a16="http://schemas.microsoft.com/office/drawing/2014/main" id="{6449964C-8AFA-480D-B056-700D6C4811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869870">
            <a:off x="3799260" y="5915575"/>
            <a:ext cx="159232" cy="128390"/>
          </a:xfrm>
          <a:prstGeom prst="rect">
            <a:avLst/>
          </a:prstGeom>
        </p:spPr>
      </p:pic>
      <p:sp>
        <p:nvSpPr>
          <p:cNvPr id="232" name="Rectangle 231">
            <a:extLst>
              <a:ext uri="{FF2B5EF4-FFF2-40B4-BE49-F238E27FC236}">
                <a16:creationId xmlns:a16="http://schemas.microsoft.com/office/drawing/2014/main" id="{7782E7B9-8C94-4E6B-9BCD-A6E3C1D85C3F}"/>
              </a:ext>
            </a:extLst>
          </p:cNvPr>
          <p:cNvSpPr/>
          <p:nvPr/>
        </p:nvSpPr>
        <p:spPr>
          <a:xfrm rot="572387">
            <a:off x="3962324" y="777545"/>
            <a:ext cx="45719" cy="47084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A54E0D03-4D04-4E00-BABF-F26140488060}"/>
              </a:ext>
            </a:extLst>
          </p:cNvPr>
          <p:cNvCxnSpPr>
            <a:cxnSpLocks/>
            <a:endCxn id="232" idx="2"/>
          </p:cNvCxnSpPr>
          <p:nvPr/>
        </p:nvCxnSpPr>
        <p:spPr>
          <a:xfrm flipV="1">
            <a:off x="3356939" y="5453396"/>
            <a:ext cx="238077" cy="661480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8A5E63E3-8568-4E4B-98C0-A64EC757D68B}"/>
              </a:ext>
            </a:extLst>
          </p:cNvPr>
          <p:cNvCxnSpPr>
            <a:cxnSpLocks/>
            <a:endCxn id="232" idx="2"/>
          </p:cNvCxnSpPr>
          <p:nvPr/>
        </p:nvCxnSpPr>
        <p:spPr>
          <a:xfrm flipH="1" flipV="1">
            <a:off x="3595016" y="5453396"/>
            <a:ext cx="497127" cy="606341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5E86CF13-2CE7-4412-B6F5-D6D5AE011F56}"/>
              </a:ext>
            </a:extLst>
          </p:cNvPr>
          <p:cNvCxnSpPr>
            <a:cxnSpLocks/>
            <a:stCxn id="232" idx="2"/>
          </p:cNvCxnSpPr>
          <p:nvPr/>
        </p:nvCxnSpPr>
        <p:spPr>
          <a:xfrm flipV="1">
            <a:off x="3595016" y="727770"/>
            <a:ext cx="789536" cy="4725626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Rectangle 242">
            <a:extLst>
              <a:ext uri="{FF2B5EF4-FFF2-40B4-BE49-F238E27FC236}">
                <a16:creationId xmlns:a16="http://schemas.microsoft.com/office/drawing/2014/main" id="{8A1461E3-8450-4B4C-BB82-DB25322E03F8}"/>
              </a:ext>
            </a:extLst>
          </p:cNvPr>
          <p:cNvSpPr/>
          <p:nvPr/>
        </p:nvSpPr>
        <p:spPr>
          <a:xfrm rot="1645960">
            <a:off x="5747907" y="629006"/>
            <a:ext cx="45719" cy="35995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E43A7035-E9B2-4D97-B2D4-375561D255E0}"/>
              </a:ext>
            </a:extLst>
          </p:cNvPr>
          <p:cNvSpPr txBox="1"/>
          <p:nvPr/>
        </p:nvSpPr>
        <p:spPr>
          <a:xfrm rot="17866017">
            <a:off x="4796901" y="3091584"/>
            <a:ext cx="820695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b="1" dirty="0">
                <a:solidFill>
                  <a:srgbClr val="00B0F0"/>
                </a:solidFill>
              </a:rPr>
              <a:t>GRE Tunnel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F8295511-FCCD-4283-B9F0-1E35DF2CB1CB}"/>
              </a:ext>
            </a:extLst>
          </p:cNvPr>
          <p:cNvCxnSpPr>
            <a:cxnSpLocks/>
          </p:cNvCxnSpPr>
          <p:nvPr/>
        </p:nvCxnSpPr>
        <p:spPr>
          <a:xfrm flipV="1">
            <a:off x="4942412" y="781218"/>
            <a:ext cx="1678619" cy="3247310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8" name="Picture 247" descr="Screen Clipping">
            <a:extLst>
              <a:ext uri="{FF2B5EF4-FFF2-40B4-BE49-F238E27FC236}">
                <a16:creationId xmlns:a16="http://schemas.microsoft.com/office/drawing/2014/main" id="{7FA6E933-8999-4522-9729-1B6BF1A5FB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8224"/>
          <a:stretch/>
        </p:blipFill>
        <p:spPr>
          <a:xfrm>
            <a:off x="4356110" y="5296369"/>
            <a:ext cx="631914" cy="378716"/>
          </a:xfrm>
          <a:prstGeom prst="rect">
            <a:avLst/>
          </a:prstGeom>
        </p:spPr>
      </p:pic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8B5C3591-05C1-456D-A729-F1AD4EED7B83}"/>
              </a:ext>
            </a:extLst>
          </p:cNvPr>
          <p:cNvCxnSpPr>
            <a:cxnSpLocks/>
            <a:endCxn id="243" idx="2"/>
          </p:cNvCxnSpPr>
          <p:nvPr/>
        </p:nvCxnSpPr>
        <p:spPr>
          <a:xfrm flipV="1">
            <a:off x="4699752" y="4026169"/>
            <a:ext cx="241850" cy="1400890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982CEE5E-8E35-4835-B26A-4C95E370F463}"/>
              </a:ext>
            </a:extLst>
          </p:cNvPr>
          <p:cNvCxnSpPr>
            <a:cxnSpLocks/>
          </p:cNvCxnSpPr>
          <p:nvPr/>
        </p:nvCxnSpPr>
        <p:spPr>
          <a:xfrm flipV="1">
            <a:off x="4552319" y="4810125"/>
            <a:ext cx="0" cy="5608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3AB800AA-3874-4E89-B7E1-D883AB01A952}"/>
              </a:ext>
            </a:extLst>
          </p:cNvPr>
          <p:cNvCxnSpPr>
            <a:cxnSpLocks/>
          </p:cNvCxnSpPr>
          <p:nvPr/>
        </p:nvCxnSpPr>
        <p:spPr>
          <a:xfrm flipH="1" flipV="1">
            <a:off x="4798483" y="4829475"/>
            <a:ext cx="349834" cy="50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AEF23AF-FB0A-4A86-A817-C4D32B2EA243}"/>
              </a:ext>
            </a:extLst>
          </p:cNvPr>
          <p:cNvSpPr/>
          <p:nvPr/>
        </p:nvSpPr>
        <p:spPr>
          <a:xfrm>
            <a:off x="9295693" y="4264349"/>
            <a:ext cx="1812797" cy="2060252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0E7D8583-6CA6-4E0B-B4CB-E3260FDB951B}"/>
              </a:ext>
            </a:extLst>
          </p:cNvPr>
          <p:cNvSpPr txBox="1"/>
          <p:nvPr/>
        </p:nvSpPr>
        <p:spPr>
          <a:xfrm>
            <a:off x="9271287" y="6059737"/>
            <a:ext cx="1068931" cy="25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i="1" dirty="0"/>
              <a:t>Virtual Machines</a:t>
            </a: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99FA34AE-E186-42CD-A01C-51C0EA298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2268" y="5067762"/>
            <a:ext cx="390145" cy="390145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0402D589-D809-442B-9D4B-A572F45A4101}"/>
              </a:ext>
            </a:extLst>
          </p:cNvPr>
          <p:cNvSpPr txBox="1"/>
          <p:nvPr/>
        </p:nvSpPr>
        <p:spPr>
          <a:xfrm>
            <a:off x="9341883" y="5451965"/>
            <a:ext cx="792055" cy="43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/>
              <a:t>Aruba </a:t>
            </a:r>
          </a:p>
          <a:p>
            <a:pPr algn="ctr">
              <a:lnSpc>
                <a:spcPct val="150000"/>
              </a:lnSpc>
            </a:pPr>
            <a:r>
              <a:rPr lang="en-US" sz="800" dirty="0"/>
              <a:t>Clearpass 2</a:t>
            </a: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71A170D9-6B1C-49ED-84CC-8BB12A967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8973" y="5062079"/>
            <a:ext cx="390145" cy="390145"/>
          </a:xfrm>
          <a:prstGeom prst="rect">
            <a:avLst/>
          </a:prstGeom>
        </p:spPr>
      </p:pic>
      <p:sp>
        <p:nvSpPr>
          <p:cNvPr id="275" name="TextBox 274">
            <a:extLst>
              <a:ext uri="{FF2B5EF4-FFF2-40B4-BE49-F238E27FC236}">
                <a16:creationId xmlns:a16="http://schemas.microsoft.com/office/drawing/2014/main" id="{7789A0A0-EE19-4544-A08C-01181648AEA6}"/>
              </a:ext>
            </a:extLst>
          </p:cNvPr>
          <p:cNvSpPr txBox="1"/>
          <p:nvPr/>
        </p:nvSpPr>
        <p:spPr>
          <a:xfrm>
            <a:off x="10195738" y="5446282"/>
            <a:ext cx="701265" cy="43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/>
              <a:t>Active Directory</a:t>
            </a: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CC92AE6C-54CC-4371-AFE8-12DEC3D704C7}"/>
              </a:ext>
            </a:extLst>
          </p:cNvPr>
          <p:cNvCxnSpPr>
            <a:cxnSpLocks/>
          </p:cNvCxnSpPr>
          <p:nvPr/>
        </p:nvCxnSpPr>
        <p:spPr>
          <a:xfrm flipH="1" flipV="1">
            <a:off x="6523866" y="2522389"/>
            <a:ext cx="3907663" cy="1468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28DC50B9-49B7-418A-948F-51487F47CB53}"/>
              </a:ext>
            </a:extLst>
          </p:cNvPr>
          <p:cNvGrpSpPr/>
          <p:nvPr/>
        </p:nvGrpSpPr>
        <p:grpSpPr>
          <a:xfrm>
            <a:off x="9481506" y="3897664"/>
            <a:ext cx="1395248" cy="931811"/>
            <a:chOff x="9325324" y="1664216"/>
            <a:chExt cx="1395248" cy="931811"/>
          </a:xfrm>
        </p:grpSpPr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15C82F3B-ABB8-4EFA-B257-CF86E627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25324" y="1664216"/>
              <a:ext cx="1395248" cy="495313"/>
            </a:xfrm>
            <a:prstGeom prst="rect">
              <a:avLst/>
            </a:prstGeom>
          </p:spPr>
        </p:pic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AD4A2926-A5A9-4FDD-AE2D-2A5B76ED7285}"/>
                </a:ext>
              </a:extLst>
            </p:cNvPr>
            <p:cNvSpPr txBox="1"/>
            <p:nvPr/>
          </p:nvSpPr>
          <p:spPr>
            <a:xfrm>
              <a:off x="9376124" y="2071332"/>
              <a:ext cx="1303222" cy="5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/>
                <a:t>VMware Virtual Environment</a:t>
              </a:r>
            </a:p>
          </p:txBody>
        </p:sp>
      </p:grpSp>
      <p:pic>
        <p:nvPicPr>
          <p:cNvPr id="286" name="Picture 285" descr="Screen Clipping">
            <a:extLst>
              <a:ext uri="{FF2B5EF4-FFF2-40B4-BE49-F238E27FC236}">
                <a16:creationId xmlns:a16="http://schemas.microsoft.com/office/drawing/2014/main" id="{51A92AA4-AEC3-4945-98D9-DDD87FA44A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545" y="5393384"/>
            <a:ext cx="624859" cy="285496"/>
          </a:xfrm>
          <a:prstGeom prst="rect">
            <a:avLst/>
          </a:prstGeom>
        </p:spPr>
      </p:pic>
      <p:sp>
        <p:nvSpPr>
          <p:cNvPr id="287" name="TextBox 286">
            <a:extLst>
              <a:ext uri="{FF2B5EF4-FFF2-40B4-BE49-F238E27FC236}">
                <a16:creationId xmlns:a16="http://schemas.microsoft.com/office/drawing/2014/main" id="{DFEE97B4-8621-4888-8170-60728C7B6175}"/>
              </a:ext>
            </a:extLst>
          </p:cNvPr>
          <p:cNvSpPr txBox="1"/>
          <p:nvPr/>
        </p:nvSpPr>
        <p:spPr>
          <a:xfrm>
            <a:off x="5524009" y="5628755"/>
            <a:ext cx="724715" cy="35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dirty="0"/>
              <a:t>HVAC Controllers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EB439B0-AF96-4616-9011-2134872F6817}"/>
              </a:ext>
            </a:extLst>
          </p:cNvPr>
          <p:cNvSpPr txBox="1"/>
          <p:nvPr/>
        </p:nvSpPr>
        <p:spPr>
          <a:xfrm>
            <a:off x="5053386" y="2562213"/>
            <a:ext cx="1953162" cy="29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/>
              <a:t>Aruba 5412R Chassis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7B7CDDF6-5F94-406F-AC65-BC9545EB24DE}"/>
              </a:ext>
            </a:extLst>
          </p:cNvPr>
          <p:cNvSpPr/>
          <p:nvPr/>
        </p:nvSpPr>
        <p:spPr>
          <a:xfrm>
            <a:off x="6141294" y="237200"/>
            <a:ext cx="2048943" cy="117423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7C3FD2E6-EF4E-4F35-BE87-DAE478EA8023}"/>
              </a:ext>
            </a:extLst>
          </p:cNvPr>
          <p:cNvSpPr txBox="1"/>
          <p:nvPr/>
        </p:nvSpPr>
        <p:spPr>
          <a:xfrm>
            <a:off x="3570477" y="185415"/>
            <a:ext cx="1228006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i="1" dirty="0"/>
              <a:t>Wireless Cluster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E5A1D2AE-8320-49BC-8888-525BE08A5473}"/>
              </a:ext>
            </a:extLst>
          </p:cNvPr>
          <p:cNvSpPr txBox="1"/>
          <p:nvPr/>
        </p:nvSpPr>
        <p:spPr>
          <a:xfrm>
            <a:off x="7318303" y="180343"/>
            <a:ext cx="1150684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i="1"/>
              <a:t>Wired Cluster</a:t>
            </a:r>
            <a:endParaRPr lang="en-US" sz="600" i="1" dirty="0"/>
          </a:p>
        </p:txBody>
      </p: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704410F1-8124-46D3-A852-14E2081BAC31}"/>
              </a:ext>
            </a:extLst>
          </p:cNvPr>
          <p:cNvCxnSpPr>
            <a:cxnSpLocks/>
          </p:cNvCxnSpPr>
          <p:nvPr/>
        </p:nvCxnSpPr>
        <p:spPr>
          <a:xfrm flipH="1" flipV="1">
            <a:off x="5004060" y="4834961"/>
            <a:ext cx="669187" cy="640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B17F0449-463A-4362-BB98-C1BFDF346697}"/>
              </a:ext>
            </a:extLst>
          </p:cNvPr>
          <p:cNvCxnSpPr>
            <a:cxnSpLocks/>
            <a:endCxn id="243" idx="2"/>
          </p:cNvCxnSpPr>
          <p:nvPr/>
        </p:nvCxnSpPr>
        <p:spPr>
          <a:xfrm flipH="1" flipV="1">
            <a:off x="4941602" y="4026169"/>
            <a:ext cx="816060" cy="1484040"/>
          </a:xfrm>
          <a:prstGeom prst="line">
            <a:avLst/>
          </a:prstGeom>
          <a:ln w="190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7A0DCD91-EFDB-4D4C-BBCE-CC89CF31D98B}"/>
              </a:ext>
            </a:extLst>
          </p:cNvPr>
          <p:cNvSpPr txBox="1"/>
          <p:nvPr/>
        </p:nvSpPr>
        <p:spPr>
          <a:xfrm>
            <a:off x="3877355" y="5620655"/>
            <a:ext cx="59844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dirty="0"/>
              <a:t>IP Camera</a:t>
            </a:r>
          </a:p>
        </p:txBody>
      </p: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44567302-24A6-4415-B1BF-33D6DF8EB0A6}"/>
              </a:ext>
            </a:extLst>
          </p:cNvPr>
          <p:cNvCxnSpPr>
            <a:cxnSpLocks/>
          </p:cNvCxnSpPr>
          <p:nvPr/>
        </p:nvCxnSpPr>
        <p:spPr>
          <a:xfrm flipV="1">
            <a:off x="4172557" y="4824972"/>
            <a:ext cx="0" cy="621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4" name="Picture 303">
            <a:extLst>
              <a:ext uri="{FF2B5EF4-FFF2-40B4-BE49-F238E27FC236}">
                <a16:creationId xmlns:a16="http://schemas.microsoft.com/office/drawing/2014/main" id="{122A6395-2B7B-4223-85A9-AA6E211704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2420" y="5320616"/>
            <a:ext cx="340274" cy="340274"/>
          </a:xfrm>
          <a:prstGeom prst="rect">
            <a:avLst/>
          </a:prstGeom>
        </p:spPr>
      </p:pic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BA4E302D-B369-45DA-A465-555985C8D5B3}"/>
              </a:ext>
            </a:extLst>
          </p:cNvPr>
          <p:cNvCxnSpPr>
            <a:cxnSpLocks/>
            <a:endCxn id="243" idx="2"/>
          </p:cNvCxnSpPr>
          <p:nvPr/>
        </p:nvCxnSpPr>
        <p:spPr>
          <a:xfrm flipV="1">
            <a:off x="4191165" y="4026169"/>
            <a:ext cx="750437" cy="142744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6CE110E4-C5A8-4ADE-84E5-D6C02B3B28D7}"/>
              </a:ext>
            </a:extLst>
          </p:cNvPr>
          <p:cNvGrpSpPr/>
          <p:nvPr/>
        </p:nvGrpSpPr>
        <p:grpSpPr>
          <a:xfrm>
            <a:off x="1156606" y="2068052"/>
            <a:ext cx="407772" cy="1317001"/>
            <a:chOff x="1066119" y="2068052"/>
            <a:chExt cx="407772" cy="1317001"/>
          </a:xfrm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4640DBD-C016-42D2-9069-94743FBAE0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501" y="2068052"/>
              <a:ext cx="39439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CA5D7E5A-47F8-47EF-B62C-6FD8F97F2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119" y="2074452"/>
              <a:ext cx="13382" cy="13106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22C66E-91E7-4E58-A564-47D0E0BF33F6}"/>
              </a:ext>
            </a:extLst>
          </p:cNvPr>
          <p:cNvGrpSpPr/>
          <p:nvPr/>
        </p:nvGrpSpPr>
        <p:grpSpPr>
          <a:xfrm>
            <a:off x="1194433" y="1745368"/>
            <a:ext cx="2165702" cy="689485"/>
            <a:chOff x="1667025" y="1235494"/>
            <a:chExt cx="2165702" cy="68948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F1281B-6E45-4535-BCE6-0259CCF5B62A}"/>
                </a:ext>
              </a:extLst>
            </p:cNvPr>
            <p:cNvSpPr txBox="1"/>
            <p:nvPr/>
          </p:nvSpPr>
          <p:spPr>
            <a:xfrm>
              <a:off x="1957187" y="1631116"/>
              <a:ext cx="1875540" cy="293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/>
                <a:t>Palo Alto Firewall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17E939-D6FE-4E85-8C22-33F90CF0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94" b="89753" l="5625" r="92250">
                          <a14:foregroundMark x1="5625" y1="37456" x2="10000" y2="37809"/>
                          <a14:foregroundMark x1="91875" y1="39576" x2="92250" y2="58657"/>
                          <a14:foregroundMark x1="10625" y1="53357" x2="16750" y2="56184"/>
                          <a14:foregroundMark x1="9250" y1="37102" x2="11000" y2="356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7025" y="1235494"/>
              <a:ext cx="1824365" cy="645369"/>
            </a:xfrm>
            <a:prstGeom prst="rect">
              <a:avLst/>
            </a:prstGeom>
          </p:spPr>
        </p:pic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1777775E-9CA7-4B67-BEFF-90BBDC0418D8}"/>
              </a:ext>
            </a:extLst>
          </p:cNvPr>
          <p:cNvGrpSpPr/>
          <p:nvPr/>
        </p:nvGrpSpPr>
        <p:grpSpPr>
          <a:xfrm>
            <a:off x="433231" y="3068157"/>
            <a:ext cx="1496255" cy="801769"/>
            <a:chOff x="450892" y="3256445"/>
            <a:chExt cx="1655723" cy="956879"/>
          </a:xfrm>
        </p:grpSpPr>
        <p:pic>
          <p:nvPicPr>
            <p:cNvPr id="318" name="Picture 317" descr="Screen Clipping">
              <a:extLst>
                <a:ext uri="{FF2B5EF4-FFF2-40B4-BE49-F238E27FC236}">
                  <a16:creationId xmlns:a16="http://schemas.microsoft.com/office/drawing/2014/main" id="{B7317860-5EDC-44F4-8366-EB6753AF6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50892" y="3256445"/>
              <a:ext cx="1655723" cy="95687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69402F5B-E147-40E4-B3DF-8E67BE699046}"/>
                </a:ext>
              </a:extLst>
            </p:cNvPr>
            <p:cNvSpPr txBox="1"/>
            <p:nvPr/>
          </p:nvSpPr>
          <p:spPr>
            <a:xfrm>
              <a:off x="830006" y="3601193"/>
              <a:ext cx="92831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b="1" i="1" dirty="0"/>
                <a:t>Internet</a:t>
              </a:r>
            </a:p>
          </p:txBody>
        </p:sp>
      </p:grpSp>
      <p:pic>
        <p:nvPicPr>
          <p:cNvPr id="331" name="Picture 330">
            <a:extLst>
              <a:ext uri="{FF2B5EF4-FFF2-40B4-BE49-F238E27FC236}">
                <a16:creationId xmlns:a16="http://schemas.microsoft.com/office/drawing/2014/main" id="{E81397DC-CAC5-46EC-96CA-2648829E7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9287" y="4463400"/>
            <a:ext cx="328019" cy="328019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id="{CAE3A960-7066-4C1C-A654-4F9A1E97A390}"/>
              </a:ext>
            </a:extLst>
          </p:cNvPr>
          <p:cNvSpPr txBox="1"/>
          <p:nvPr/>
        </p:nvSpPr>
        <p:spPr>
          <a:xfrm>
            <a:off x="3763278" y="6256181"/>
            <a:ext cx="724715" cy="35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dirty="0"/>
              <a:t>Domain Joined Laptop</a:t>
            </a:r>
          </a:p>
        </p:txBody>
      </p:sp>
      <p:pic>
        <p:nvPicPr>
          <p:cNvPr id="333" name="Picture 332" descr="Screen Clipping">
            <a:extLst>
              <a:ext uri="{FF2B5EF4-FFF2-40B4-BE49-F238E27FC236}">
                <a16:creationId xmlns:a16="http://schemas.microsoft.com/office/drawing/2014/main" id="{69C2B3E1-5BA3-4306-B7F7-1E347EE7012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9589"/>
          <a:stretch/>
        </p:blipFill>
        <p:spPr>
          <a:xfrm>
            <a:off x="2436596" y="5951954"/>
            <a:ext cx="631914" cy="370346"/>
          </a:xfrm>
          <a:prstGeom prst="rect">
            <a:avLst/>
          </a:prstGeom>
        </p:spPr>
      </p:pic>
      <p:sp>
        <p:nvSpPr>
          <p:cNvPr id="334" name="TextBox 333">
            <a:extLst>
              <a:ext uri="{FF2B5EF4-FFF2-40B4-BE49-F238E27FC236}">
                <a16:creationId xmlns:a16="http://schemas.microsoft.com/office/drawing/2014/main" id="{F5045043-631F-4892-AE8A-A47131469163}"/>
              </a:ext>
            </a:extLst>
          </p:cNvPr>
          <p:cNvSpPr txBox="1"/>
          <p:nvPr/>
        </p:nvSpPr>
        <p:spPr>
          <a:xfrm>
            <a:off x="2390195" y="6278274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dirty="0"/>
              <a:t>Chromebook</a:t>
            </a:r>
          </a:p>
        </p:txBody>
      </p: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2A7597F0-8601-4424-ADE7-8C0DDC5DCA10}"/>
              </a:ext>
            </a:extLst>
          </p:cNvPr>
          <p:cNvCxnSpPr>
            <a:cxnSpLocks/>
            <a:endCxn id="232" idx="2"/>
          </p:cNvCxnSpPr>
          <p:nvPr/>
        </p:nvCxnSpPr>
        <p:spPr>
          <a:xfrm flipV="1">
            <a:off x="2717028" y="5453396"/>
            <a:ext cx="877988" cy="624255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0" name="Picture 339" descr="Screen Clipping">
            <a:extLst>
              <a:ext uri="{FF2B5EF4-FFF2-40B4-BE49-F238E27FC236}">
                <a16:creationId xmlns:a16="http://schemas.microsoft.com/office/drawing/2014/main" id="{D43FCCAA-941F-43C8-9C58-47B7A001FB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44299">
            <a:off x="2923448" y="5921574"/>
            <a:ext cx="163754" cy="132036"/>
          </a:xfrm>
          <a:prstGeom prst="rect">
            <a:avLst/>
          </a:prstGeom>
        </p:spPr>
      </p:pic>
      <p:sp>
        <p:nvSpPr>
          <p:cNvPr id="343" name="TextBox 342">
            <a:extLst>
              <a:ext uri="{FF2B5EF4-FFF2-40B4-BE49-F238E27FC236}">
                <a16:creationId xmlns:a16="http://schemas.microsoft.com/office/drawing/2014/main" id="{FD3EFD1D-B8D5-44FE-985E-3F7638F55672}"/>
              </a:ext>
            </a:extLst>
          </p:cNvPr>
          <p:cNvSpPr txBox="1"/>
          <p:nvPr/>
        </p:nvSpPr>
        <p:spPr>
          <a:xfrm>
            <a:off x="4315084" y="5628025"/>
            <a:ext cx="724715" cy="35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dirty="0"/>
              <a:t>Personal</a:t>
            </a:r>
          </a:p>
          <a:p>
            <a:pPr algn="ctr">
              <a:lnSpc>
                <a:spcPct val="150000"/>
              </a:lnSpc>
            </a:pPr>
            <a:r>
              <a:rPr lang="en-US" sz="600" dirty="0"/>
              <a:t>Laptop</a:t>
            </a:r>
          </a:p>
        </p:txBody>
      </p: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0E1FA659-1924-4BAE-9235-8A6E43296A37}"/>
              </a:ext>
            </a:extLst>
          </p:cNvPr>
          <p:cNvCxnSpPr>
            <a:cxnSpLocks/>
          </p:cNvCxnSpPr>
          <p:nvPr/>
        </p:nvCxnSpPr>
        <p:spPr>
          <a:xfrm flipV="1">
            <a:off x="1156606" y="3798290"/>
            <a:ext cx="0" cy="621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TextBox 344">
            <a:extLst>
              <a:ext uri="{FF2B5EF4-FFF2-40B4-BE49-F238E27FC236}">
                <a16:creationId xmlns:a16="http://schemas.microsoft.com/office/drawing/2014/main" id="{517901A7-5AEB-4BFB-82DF-808E9203D54B}"/>
              </a:ext>
            </a:extLst>
          </p:cNvPr>
          <p:cNvSpPr txBox="1"/>
          <p:nvPr/>
        </p:nvSpPr>
        <p:spPr>
          <a:xfrm>
            <a:off x="755103" y="4834961"/>
            <a:ext cx="808550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b="1" dirty="0"/>
              <a:t>Google Auth</a:t>
            </a:r>
          </a:p>
        </p:txBody>
      </p:sp>
      <p:pic>
        <p:nvPicPr>
          <p:cNvPr id="348" name="Picture 347">
            <a:extLst>
              <a:ext uri="{FF2B5EF4-FFF2-40B4-BE49-F238E27FC236}">
                <a16:creationId xmlns:a16="http://schemas.microsoft.com/office/drawing/2014/main" id="{8DE784CD-92D9-4BAA-AF39-4B6C1CA7F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51587"/>
          <a:stretch/>
        </p:blipFill>
        <p:spPr>
          <a:xfrm>
            <a:off x="5052302" y="5330415"/>
            <a:ext cx="355144" cy="366790"/>
          </a:xfrm>
          <a:prstGeom prst="rect">
            <a:avLst/>
          </a:prstGeom>
        </p:spPr>
      </p:pic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C824A4BF-D864-43F8-9799-F540012A0679}"/>
              </a:ext>
            </a:extLst>
          </p:cNvPr>
          <p:cNvCxnSpPr>
            <a:cxnSpLocks/>
            <a:endCxn id="243" idx="2"/>
          </p:cNvCxnSpPr>
          <p:nvPr/>
        </p:nvCxnSpPr>
        <p:spPr>
          <a:xfrm flipH="1" flipV="1">
            <a:off x="4941602" y="4026169"/>
            <a:ext cx="313263" cy="1400888"/>
          </a:xfrm>
          <a:prstGeom prst="line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>
            <a:extLst>
              <a:ext uri="{FF2B5EF4-FFF2-40B4-BE49-F238E27FC236}">
                <a16:creationId xmlns:a16="http://schemas.microsoft.com/office/drawing/2014/main" id="{B2B8449E-C0EE-429D-8CCF-060891A0AB9D}"/>
              </a:ext>
            </a:extLst>
          </p:cNvPr>
          <p:cNvSpPr txBox="1"/>
          <p:nvPr/>
        </p:nvSpPr>
        <p:spPr>
          <a:xfrm>
            <a:off x="4939527" y="5633369"/>
            <a:ext cx="59844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dirty="0"/>
              <a:t>IP Phone</a:t>
            </a:r>
          </a:p>
        </p:txBody>
      </p: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A5262320-EDDB-4336-8960-70ADC88EDF2C}"/>
              </a:ext>
            </a:extLst>
          </p:cNvPr>
          <p:cNvCxnSpPr>
            <a:cxnSpLocks/>
          </p:cNvCxnSpPr>
          <p:nvPr/>
        </p:nvCxnSpPr>
        <p:spPr>
          <a:xfrm flipV="1">
            <a:off x="5004060" y="164152"/>
            <a:ext cx="4633397" cy="1954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C26484EB-04E3-428C-A4A4-E3B6EF03B139}"/>
              </a:ext>
            </a:extLst>
          </p:cNvPr>
          <p:cNvSpPr txBox="1"/>
          <p:nvPr/>
        </p:nvSpPr>
        <p:spPr>
          <a:xfrm>
            <a:off x="5512616" y="5904519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i="1" dirty="0">
                <a:solidFill>
                  <a:srgbClr val="FFC000"/>
                </a:solidFill>
              </a:rPr>
              <a:t>VLAN 10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F8CF0CAC-77D4-42FE-8BD7-A32B1AD82079}"/>
              </a:ext>
            </a:extLst>
          </p:cNvPr>
          <p:cNvSpPr txBox="1"/>
          <p:nvPr/>
        </p:nvSpPr>
        <p:spPr>
          <a:xfrm>
            <a:off x="4867870" y="5771138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i="1" dirty="0">
                <a:solidFill>
                  <a:srgbClr val="00B050"/>
                </a:solidFill>
              </a:rPr>
              <a:t>VLAN 20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5A2E00CB-D732-4547-B5F4-55B8B448F15D}"/>
              </a:ext>
            </a:extLst>
          </p:cNvPr>
          <p:cNvSpPr txBox="1"/>
          <p:nvPr/>
        </p:nvSpPr>
        <p:spPr>
          <a:xfrm>
            <a:off x="4320780" y="5904519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i="1" dirty="0">
                <a:solidFill>
                  <a:srgbClr val="00B0F0"/>
                </a:solidFill>
              </a:rPr>
              <a:t>VLAN 30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D0407237-A264-41C5-9FD2-B0CEB35E22B5}"/>
              </a:ext>
            </a:extLst>
          </p:cNvPr>
          <p:cNvSpPr txBox="1"/>
          <p:nvPr/>
        </p:nvSpPr>
        <p:spPr>
          <a:xfrm>
            <a:off x="3810964" y="5723857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i="1" dirty="0">
                <a:solidFill>
                  <a:schemeClr val="accent3">
                    <a:lumMod val="50000"/>
                  </a:schemeClr>
                </a:solidFill>
              </a:rPr>
              <a:t>VLAN 40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DDB14519-C84E-4896-8945-2E68BBB2A83D}"/>
              </a:ext>
            </a:extLst>
          </p:cNvPr>
          <p:cNvSpPr txBox="1"/>
          <p:nvPr/>
        </p:nvSpPr>
        <p:spPr>
          <a:xfrm>
            <a:off x="3052570" y="6519491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00" i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VLAN 30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2D98BBB4-A879-409D-96D0-5BED8CE20E30}"/>
              </a:ext>
            </a:extLst>
          </p:cNvPr>
          <p:cNvSpPr txBox="1"/>
          <p:nvPr/>
        </p:nvSpPr>
        <p:spPr>
          <a:xfrm>
            <a:off x="3746739" y="6513417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i="1" dirty="0">
                <a:solidFill>
                  <a:srgbClr val="7030A0"/>
                </a:solidFill>
              </a:rPr>
              <a:t>VLAN 50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3EA71666-3FC8-413A-86E5-4B287EC87C03}"/>
              </a:ext>
            </a:extLst>
          </p:cNvPr>
          <p:cNvSpPr txBox="1"/>
          <p:nvPr/>
        </p:nvSpPr>
        <p:spPr>
          <a:xfrm>
            <a:off x="2373466" y="6402651"/>
            <a:ext cx="724715" cy="21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00" i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VLAN 30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D18D6A12-7077-40EB-850C-8C6B412F041F}"/>
              </a:ext>
            </a:extLst>
          </p:cNvPr>
          <p:cNvSpPr txBox="1"/>
          <p:nvPr/>
        </p:nvSpPr>
        <p:spPr>
          <a:xfrm>
            <a:off x="6646321" y="3037117"/>
            <a:ext cx="1244710" cy="48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solidFill>
                  <a:srgbClr val="FF0000"/>
                </a:solidFill>
              </a:rPr>
              <a:t>NO TAGGING &amp;</a:t>
            </a:r>
          </a:p>
          <a:p>
            <a:pPr>
              <a:lnSpc>
                <a:spcPct val="150000"/>
              </a:lnSpc>
            </a:pPr>
            <a:r>
              <a:rPr lang="en-US" sz="900" b="1" dirty="0">
                <a:solidFill>
                  <a:srgbClr val="FF0000"/>
                </a:solidFill>
              </a:rPr>
              <a:t>TRUNKING</a:t>
            </a:r>
          </a:p>
        </p:txBody>
      </p: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C92748F5-E084-4466-9DB9-AAB1A9C071B2}"/>
              </a:ext>
            </a:extLst>
          </p:cNvPr>
          <p:cNvCxnSpPr/>
          <p:nvPr/>
        </p:nvCxnSpPr>
        <p:spPr>
          <a:xfrm flipH="1">
            <a:off x="5562545" y="3259904"/>
            <a:ext cx="110989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TextBox 375">
            <a:extLst>
              <a:ext uri="{FF2B5EF4-FFF2-40B4-BE49-F238E27FC236}">
                <a16:creationId xmlns:a16="http://schemas.microsoft.com/office/drawing/2014/main" id="{1CD924A0-D895-441C-B3CA-270475415E7F}"/>
              </a:ext>
            </a:extLst>
          </p:cNvPr>
          <p:cNvSpPr txBox="1"/>
          <p:nvPr/>
        </p:nvSpPr>
        <p:spPr>
          <a:xfrm>
            <a:off x="6554515" y="4172242"/>
            <a:ext cx="1426251" cy="68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solidFill>
                  <a:srgbClr val="FF0000"/>
                </a:solidFill>
              </a:rPr>
              <a:t>FULLY DYNAMIC VLAN &amp; ACL ASSIGNMENT BASED ON ROLE</a:t>
            </a:r>
          </a:p>
        </p:txBody>
      </p:sp>
      <p:cxnSp>
        <p:nvCxnSpPr>
          <p:cNvPr id="377" name="Straight Arrow Connector 376">
            <a:extLst>
              <a:ext uri="{FF2B5EF4-FFF2-40B4-BE49-F238E27FC236}">
                <a16:creationId xmlns:a16="http://schemas.microsoft.com/office/drawing/2014/main" id="{DE3279B2-E34C-425F-80A0-82624DE2B86F}"/>
              </a:ext>
            </a:extLst>
          </p:cNvPr>
          <p:cNvCxnSpPr/>
          <p:nvPr/>
        </p:nvCxnSpPr>
        <p:spPr>
          <a:xfrm flipH="1">
            <a:off x="5397609" y="4401648"/>
            <a:ext cx="110989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" name="TextBox 377">
            <a:extLst>
              <a:ext uri="{FF2B5EF4-FFF2-40B4-BE49-F238E27FC236}">
                <a16:creationId xmlns:a16="http://schemas.microsoft.com/office/drawing/2014/main" id="{3EBB1477-42E3-438D-8C62-44BF9DFEC49E}"/>
              </a:ext>
            </a:extLst>
          </p:cNvPr>
          <p:cNvSpPr txBox="1"/>
          <p:nvPr/>
        </p:nvSpPr>
        <p:spPr>
          <a:xfrm>
            <a:off x="7193203" y="1398683"/>
            <a:ext cx="971504" cy="481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solidFill>
                  <a:srgbClr val="FF0000"/>
                </a:solidFill>
              </a:rPr>
              <a:t>TAG/TRUNK ALL VLAN’s</a:t>
            </a:r>
          </a:p>
        </p:txBody>
      </p: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04A37FFA-CD4E-4F07-8509-590C0B580141}"/>
              </a:ext>
            </a:extLst>
          </p:cNvPr>
          <p:cNvCxnSpPr>
            <a:cxnSpLocks/>
          </p:cNvCxnSpPr>
          <p:nvPr/>
        </p:nvCxnSpPr>
        <p:spPr>
          <a:xfrm flipH="1" flipV="1">
            <a:off x="6707682" y="1557629"/>
            <a:ext cx="467795" cy="42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>
            <a:extLst>
              <a:ext uri="{FF2B5EF4-FFF2-40B4-BE49-F238E27FC236}">
                <a16:creationId xmlns:a16="http://schemas.microsoft.com/office/drawing/2014/main" id="{B1BFF2C6-8B11-404E-94C9-5C9F95CC1F28}"/>
              </a:ext>
            </a:extLst>
          </p:cNvPr>
          <p:cNvSpPr txBox="1"/>
          <p:nvPr/>
        </p:nvSpPr>
        <p:spPr>
          <a:xfrm>
            <a:off x="684458" y="5529799"/>
            <a:ext cx="1426251" cy="68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solidFill>
                  <a:srgbClr val="FF0000"/>
                </a:solidFill>
              </a:rPr>
              <a:t>FULLY DYNAMIC VLAN &amp; ACL ASSIGNMENT BASED ON ROLE</a:t>
            </a:r>
          </a:p>
        </p:txBody>
      </p:sp>
      <p:cxnSp>
        <p:nvCxnSpPr>
          <p:cNvPr id="382" name="Straight Arrow Connector 381">
            <a:extLst>
              <a:ext uri="{FF2B5EF4-FFF2-40B4-BE49-F238E27FC236}">
                <a16:creationId xmlns:a16="http://schemas.microsoft.com/office/drawing/2014/main" id="{27EF0EE4-2C44-4753-ABB4-58A786D0E9C2}"/>
              </a:ext>
            </a:extLst>
          </p:cNvPr>
          <p:cNvCxnSpPr>
            <a:cxnSpLocks/>
          </p:cNvCxnSpPr>
          <p:nvPr/>
        </p:nvCxnSpPr>
        <p:spPr>
          <a:xfrm>
            <a:off x="2035277" y="5697205"/>
            <a:ext cx="1109412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TextBox 383">
            <a:extLst>
              <a:ext uri="{FF2B5EF4-FFF2-40B4-BE49-F238E27FC236}">
                <a16:creationId xmlns:a16="http://schemas.microsoft.com/office/drawing/2014/main" id="{478FC665-7E3E-46EA-8D58-B4C304F8C5C2}"/>
              </a:ext>
            </a:extLst>
          </p:cNvPr>
          <p:cNvSpPr txBox="1"/>
          <p:nvPr/>
        </p:nvSpPr>
        <p:spPr>
          <a:xfrm>
            <a:off x="7506528" y="5268611"/>
            <a:ext cx="1426251" cy="68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solidFill>
                  <a:srgbClr val="FF0000"/>
                </a:solidFill>
              </a:rPr>
              <a:t>PROFILING &amp; AUTHENTICATION DETERMINE ROLE</a:t>
            </a:r>
          </a:p>
        </p:txBody>
      </p: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1DBF0BA7-0CE7-4006-911C-A37E6D927B51}"/>
              </a:ext>
            </a:extLst>
          </p:cNvPr>
          <p:cNvCxnSpPr/>
          <p:nvPr/>
        </p:nvCxnSpPr>
        <p:spPr>
          <a:xfrm flipH="1">
            <a:off x="6334829" y="5585685"/>
            <a:ext cx="110989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Arrow Connector 385">
            <a:extLst>
              <a:ext uri="{FF2B5EF4-FFF2-40B4-BE49-F238E27FC236}">
                <a16:creationId xmlns:a16="http://schemas.microsoft.com/office/drawing/2014/main" id="{AEE41848-7BA4-45C8-AE4F-05D93015C17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9637457" y="1541090"/>
            <a:ext cx="2326" cy="3515404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TextBox 386">
            <a:extLst>
              <a:ext uri="{FF2B5EF4-FFF2-40B4-BE49-F238E27FC236}">
                <a16:creationId xmlns:a16="http://schemas.microsoft.com/office/drawing/2014/main" id="{8BED8401-F7F5-456A-BCF9-019607AEED74}"/>
              </a:ext>
            </a:extLst>
          </p:cNvPr>
          <p:cNvSpPr txBox="1"/>
          <p:nvPr/>
        </p:nvSpPr>
        <p:spPr>
          <a:xfrm>
            <a:off x="9658136" y="2999072"/>
            <a:ext cx="750676" cy="35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" dirty="0">
                <a:solidFill>
                  <a:srgbClr val="FFFF00"/>
                </a:solidFill>
              </a:rPr>
              <a:t>Active-Active</a:t>
            </a:r>
          </a:p>
          <a:p>
            <a:pPr algn="ctr">
              <a:lnSpc>
                <a:spcPct val="150000"/>
              </a:lnSpc>
            </a:pPr>
            <a:r>
              <a:rPr lang="en-US" sz="600" dirty="0">
                <a:solidFill>
                  <a:srgbClr val="FFFF00"/>
                </a:solidFill>
              </a:rPr>
              <a:t>(Synchronized)</a:t>
            </a: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1FBC0D0D-9A11-45F7-A11B-9834075CB1C1}"/>
              </a:ext>
            </a:extLst>
          </p:cNvPr>
          <p:cNvCxnSpPr>
            <a:cxnSpLocks/>
          </p:cNvCxnSpPr>
          <p:nvPr/>
        </p:nvCxnSpPr>
        <p:spPr>
          <a:xfrm flipV="1">
            <a:off x="5013585" y="175867"/>
            <a:ext cx="0" cy="305175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344EE7BA-1CA0-44BC-9035-91E3B23672F8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9637457" y="164150"/>
            <a:ext cx="1" cy="554475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Rectangle 409">
            <a:extLst>
              <a:ext uri="{FF2B5EF4-FFF2-40B4-BE49-F238E27FC236}">
                <a16:creationId xmlns:a16="http://schemas.microsoft.com/office/drawing/2014/main" id="{9DAFF8E9-3C2D-4858-8DA6-EEA4D385CEEA}"/>
              </a:ext>
            </a:extLst>
          </p:cNvPr>
          <p:cNvSpPr/>
          <p:nvPr/>
        </p:nvSpPr>
        <p:spPr>
          <a:xfrm>
            <a:off x="5529044" y="158810"/>
            <a:ext cx="9284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Authentication</a:t>
            </a:r>
            <a:endParaRPr lang="en-US" dirty="0"/>
          </a:p>
        </p:txBody>
      </p: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98FFD53A-5C9F-4738-995D-B74AC7678A5B}"/>
              </a:ext>
            </a:extLst>
          </p:cNvPr>
          <p:cNvCxnSpPr>
            <a:cxnSpLocks/>
          </p:cNvCxnSpPr>
          <p:nvPr/>
        </p:nvCxnSpPr>
        <p:spPr>
          <a:xfrm>
            <a:off x="7193203" y="187585"/>
            <a:ext cx="0" cy="340221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TextBox 419">
            <a:extLst>
              <a:ext uri="{FF2B5EF4-FFF2-40B4-BE49-F238E27FC236}">
                <a16:creationId xmlns:a16="http://schemas.microsoft.com/office/drawing/2014/main" id="{6B9B8264-B55E-4612-9CF5-8DC983852196}"/>
              </a:ext>
            </a:extLst>
          </p:cNvPr>
          <p:cNvSpPr txBox="1"/>
          <p:nvPr/>
        </p:nvSpPr>
        <p:spPr>
          <a:xfrm>
            <a:off x="3282585" y="4786353"/>
            <a:ext cx="1953162" cy="29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/>
              <a:t>Aruba 2930M Stack</a:t>
            </a:r>
          </a:p>
        </p:txBody>
      </p:sp>
    </p:spTree>
    <p:extLst>
      <p:ext uri="{BB962C8B-B14F-4D97-AF65-F5344CB8AC3E}">
        <p14:creationId xmlns:p14="http://schemas.microsoft.com/office/powerpoint/2010/main" val="2024657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3" grpId="0" animBg="1"/>
      <p:bldP spid="66" grpId="0"/>
      <p:bldP spid="68" grpId="0"/>
      <p:bldP spid="77" grpId="0"/>
      <p:bldP spid="80" grpId="0"/>
      <p:bldP spid="86" grpId="0"/>
      <p:bldP spid="120" grpId="0"/>
      <p:bldP spid="121" grpId="0" animBg="1"/>
      <p:bldP spid="130" grpId="0"/>
      <p:bldP spid="192" grpId="0" animBg="1"/>
      <p:bldP spid="193" grpId="0"/>
      <p:bldP spid="224" grpId="0"/>
      <p:bldP spid="232" grpId="0" animBg="1"/>
      <p:bldP spid="243" grpId="0" animBg="1"/>
      <p:bldP spid="244" grpId="0"/>
      <p:bldP spid="266" grpId="0" animBg="1"/>
      <p:bldP spid="267" grpId="0"/>
      <p:bldP spid="271" grpId="0"/>
      <p:bldP spid="275" grpId="0"/>
      <p:bldP spid="287" grpId="0"/>
      <p:bldP spid="191" grpId="0"/>
      <p:bldP spid="288" grpId="0" animBg="1"/>
      <p:bldP spid="289" grpId="0"/>
      <p:bldP spid="290" grpId="0"/>
      <p:bldP spid="305" grpId="0"/>
      <p:bldP spid="332" grpId="0"/>
      <p:bldP spid="334" grpId="0"/>
      <p:bldP spid="343" grpId="0"/>
      <p:bldP spid="345" grpId="0"/>
      <p:bldP spid="349" grpId="0"/>
      <p:bldP spid="364" grpId="0"/>
      <p:bldP spid="365" grpId="0"/>
      <p:bldP spid="366" grpId="0"/>
      <p:bldP spid="367" grpId="0"/>
      <p:bldP spid="368" grpId="0"/>
      <p:bldP spid="369" grpId="0"/>
      <p:bldP spid="370" grpId="0"/>
      <p:bldP spid="372" grpId="0"/>
      <p:bldP spid="376" grpId="0"/>
      <p:bldP spid="378" grpId="0"/>
      <p:bldP spid="381" grpId="0"/>
      <p:bldP spid="384" grpId="0"/>
      <p:bldP spid="387" grpId="0"/>
      <p:bldP spid="410" grpId="0"/>
      <p:bldP spid="4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3316804" y="2191322"/>
            <a:ext cx="7777997" cy="983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did we Learn? </a:t>
            </a:r>
          </a:p>
          <a:p>
            <a:pPr algn="ctr"/>
            <a:endParaRPr lang="en-US" sz="4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6E2E82-2E41-4701-953E-0EDABF91ABCB}"/>
              </a:ext>
            </a:extLst>
          </p:cNvPr>
          <p:cNvSpPr/>
          <p:nvPr/>
        </p:nvSpPr>
        <p:spPr>
          <a:xfrm>
            <a:off x="998702" y="3168275"/>
            <a:ext cx="9349034" cy="830997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4800" dirty="0">
                <a:ln w="3175" cmpd="sng">
                  <a:noFill/>
                </a:ln>
                <a:solidFill>
                  <a:srgbClr val="F5831F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What would we do differently?</a:t>
            </a:r>
          </a:p>
        </p:txBody>
      </p:sp>
    </p:spTree>
    <p:extLst>
      <p:ext uri="{BB962C8B-B14F-4D97-AF65-F5344CB8AC3E}">
        <p14:creationId xmlns:p14="http://schemas.microsoft.com/office/powerpoint/2010/main" val="4279306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2363075" y="2445297"/>
            <a:ext cx="7777997" cy="983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FC045-06FA-40A3-897F-B704D51E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605" y="6067178"/>
            <a:ext cx="1907640" cy="528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7F305-C399-4119-BAB4-056E3EE1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736" y="5967805"/>
            <a:ext cx="1494131" cy="727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7F73E0-8366-49CF-9C4E-18886B406423}"/>
              </a:ext>
            </a:extLst>
          </p:cNvPr>
          <p:cNvCxnSpPr>
            <a:cxnSpLocks/>
          </p:cNvCxnSpPr>
          <p:nvPr/>
        </p:nvCxnSpPr>
        <p:spPr>
          <a:xfrm>
            <a:off x="10038945" y="5967805"/>
            <a:ext cx="0" cy="72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1672904-AB3A-4928-A94A-7384F2E70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8230"/>
            <a:ext cx="2305551" cy="98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83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FFC045-06FA-40A3-897F-B704D51E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605" y="6067178"/>
            <a:ext cx="1907640" cy="528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7F305-C399-4119-BAB4-056E3EE1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736" y="5967805"/>
            <a:ext cx="1494131" cy="727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7F73E0-8366-49CF-9C4E-18886B406423}"/>
              </a:ext>
            </a:extLst>
          </p:cNvPr>
          <p:cNvCxnSpPr/>
          <p:nvPr/>
        </p:nvCxnSpPr>
        <p:spPr>
          <a:xfrm>
            <a:off x="10038945" y="5967805"/>
            <a:ext cx="0" cy="72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830FBD3-6C9C-487C-A79A-A64D94D7E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8230"/>
            <a:ext cx="2305551" cy="9837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6E2E82-2E41-4701-953E-0EDABF91ABCB}"/>
              </a:ext>
            </a:extLst>
          </p:cNvPr>
          <p:cNvSpPr/>
          <p:nvPr/>
        </p:nvSpPr>
        <p:spPr>
          <a:xfrm>
            <a:off x="1421483" y="1880248"/>
            <a:ext cx="9349034" cy="830997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8000" dirty="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80D508-4DB4-46E5-9F8D-5ADF585DA8D3}"/>
              </a:ext>
            </a:extLst>
          </p:cNvPr>
          <p:cNvSpPr/>
          <p:nvPr/>
        </p:nvSpPr>
        <p:spPr>
          <a:xfrm>
            <a:off x="1421483" y="3142716"/>
            <a:ext cx="9349034" cy="830997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4000" dirty="0">
                <a:ln w="3175" cmpd="sng">
                  <a:noFill/>
                </a:ln>
                <a:solidFill>
                  <a:srgbClr val="F5831F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Visit us @ Laketec.com</a:t>
            </a:r>
          </a:p>
        </p:txBody>
      </p:sp>
    </p:spTree>
    <p:extLst>
      <p:ext uri="{BB962C8B-B14F-4D97-AF65-F5344CB8AC3E}">
        <p14:creationId xmlns:p14="http://schemas.microsoft.com/office/powerpoint/2010/main" val="2108282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3D943-ABA1-44FA-90DB-2423A6DC2AD4}"/>
              </a:ext>
            </a:extLst>
          </p:cNvPr>
          <p:cNvSpPr txBox="1"/>
          <p:nvPr/>
        </p:nvSpPr>
        <p:spPr>
          <a:xfrm>
            <a:off x="1313125" y="2410059"/>
            <a:ext cx="9565750" cy="142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/>
              <a:t>Not a Sales Pitch.</a:t>
            </a:r>
          </a:p>
        </p:txBody>
      </p:sp>
    </p:spTree>
    <p:extLst>
      <p:ext uri="{BB962C8B-B14F-4D97-AF65-F5344CB8AC3E}">
        <p14:creationId xmlns:p14="http://schemas.microsoft.com/office/powerpoint/2010/main" val="34090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E7361-465B-413D-9F89-7F9743FF8389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7" b="94114" l="9970" r="89955">
                        <a14:foregroundMark x1="71751" y1="87632" x2="71751" y2="87632"/>
                        <a14:foregroundMark x1="83036" y1="92163" x2="83036" y2="92163"/>
                        <a14:foregroundMark x1="70139" y1="86442" x2="70139" y2="86442"/>
                        <a14:foregroundMark x1="51389" y1="76190" x2="51389" y2="76190"/>
                        <a14:foregroundMark x1="49182" y1="71230" x2="49182" y2="71230"/>
                        <a14:foregroundMark x1="49950" y1="73942" x2="49950" y2="73942"/>
                        <a14:foregroundMark x1="50794" y1="76653" x2="50794" y2="76653"/>
                        <a14:foregroundMark x1="89757" y1="89616" x2="89757" y2="89616"/>
                        <a14:foregroundMark x1="89162" y1="94114" x2="89162" y2="94114"/>
                        <a14:foregroundMark x1="66766" y1="86806" x2="66766" y2="86806"/>
                        <a14:foregroundMark x1="49430" y1="35152" x2="49430" y2="35152"/>
                        <a14:foregroundMark x1="48636" y1="36210" x2="48636" y2="36210"/>
                        <a14:foregroundMark x1="48710" y1="35747" x2="55704" y2="22123"/>
                        <a14:foregroundMark x1="48264" y1="68188" x2="51513" y2="78009"/>
                        <a14:foregroundMark x1="51513" y1="78009" x2="58606" y2="83664"/>
                        <a14:foregroundMark x1="48041" y1="68022" x2="51513" y2="77679"/>
                        <a14:foregroundMark x1="51513" y1="77679" x2="56561" y2="82608"/>
                        <a14:backgroundMark x1="57316" y1="83168" x2="57316" y2="83168"/>
                        <a14:backgroundMark x1="56498" y1="82705" x2="58755" y2="84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1"/>
          <a:stretch/>
        </p:blipFill>
        <p:spPr bwMode="auto">
          <a:xfrm rot="5400000">
            <a:off x="11702705" y="4176130"/>
            <a:ext cx="4242046" cy="3147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FAE-DB59-4082-8364-6E3376756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140" y="632183"/>
            <a:ext cx="10087332" cy="27968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DE0932-6D96-4212-AAAA-75563049CBE4}"/>
              </a:ext>
            </a:extLst>
          </p:cNvPr>
          <p:cNvSpPr/>
          <p:nvPr/>
        </p:nvSpPr>
        <p:spPr>
          <a:xfrm>
            <a:off x="1323160" y="4971817"/>
            <a:ext cx="9349034" cy="830997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5400" dirty="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BUY FROM US!</a:t>
            </a:r>
          </a:p>
        </p:txBody>
      </p:sp>
    </p:spTree>
    <p:extLst>
      <p:ext uri="{BB962C8B-B14F-4D97-AF65-F5344CB8AC3E}">
        <p14:creationId xmlns:p14="http://schemas.microsoft.com/office/powerpoint/2010/main" val="982425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1.24466 -0.010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7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3D943-ABA1-44FA-90DB-2423A6DC2AD4}"/>
              </a:ext>
            </a:extLst>
          </p:cNvPr>
          <p:cNvSpPr txBox="1"/>
          <p:nvPr/>
        </p:nvSpPr>
        <p:spPr>
          <a:xfrm>
            <a:off x="-460443" y="2481395"/>
            <a:ext cx="8631677" cy="130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/>
              <a:t>THIS STUFF IS REAL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CA28A-8185-4F33-AB8F-B73B6C9C90A2}"/>
              </a:ext>
            </a:extLst>
          </p:cNvPr>
          <p:cNvSpPr txBox="1"/>
          <p:nvPr/>
        </p:nvSpPr>
        <p:spPr>
          <a:xfrm>
            <a:off x="4925430" y="2481395"/>
            <a:ext cx="8631677" cy="130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5831F"/>
                </a:solidFill>
              </a:rPr>
              <a:t>LY AWSOME</a:t>
            </a:r>
          </a:p>
        </p:txBody>
      </p:sp>
    </p:spTree>
    <p:extLst>
      <p:ext uri="{BB962C8B-B14F-4D97-AF65-F5344CB8AC3E}">
        <p14:creationId xmlns:p14="http://schemas.microsoft.com/office/powerpoint/2010/main" val="486922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3D943-ABA1-44FA-90DB-2423A6DC2AD4}"/>
              </a:ext>
            </a:extLst>
          </p:cNvPr>
          <p:cNvSpPr txBox="1"/>
          <p:nvPr/>
        </p:nvSpPr>
        <p:spPr>
          <a:xfrm>
            <a:off x="1313125" y="3053573"/>
            <a:ext cx="9565750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/>
              <a:t>South Euclid Lyndhurst School District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2851834" y="2240774"/>
            <a:ext cx="6112196" cy="8127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FC045-06FA-40A3-897F-B704D51E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605" y="6067178"/>
            <a:ext cx="1907640" cy="528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7F305-C399-4119-BAB4-056E3EE1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736" y="5967805"/>
            <a:ext cx="1494131" cy="727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7F73E0-8366-49CF-9C4E-18886B406423}"/>
              </a:ext>
            </a:extLst>
          </p:cNvPr>
          <p:cNvCxnSpPr/>
          <p:nvPr/>
        </p:nvCxnSpPr>
        <p:spPr>
          <a:xfrm>
            <a:off x="10038945" y="5967805"/>
            <a:ext cx="0" cy="72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830FBD3-6C9C-487C-A79A-A64D94D7E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8230"/>
            <a:ext cx="2305551" cy="98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42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3D943-ABA1-44FA-90DB-2423A6DC2AD4}"/>
              </a:ext>
            </a:extLst>
          </p:cNvPr>
          <p:cNvSpPr txBox="1"/>
          <p:nvPr/>
        </p:nvSpPr>
        <p:spPr>
          <a:xfrm>
            <a:off x="204172" y="3401085"/>
            <a:ext cx="1698267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chemeClr val="accent6"/>
                </a:solidFill>
              </a:rPr>
              <a:t>2013</a:t>
            </a:r>
          </a:p>
          <a:p>
            <a:pPr algn="ctr">
              <a:lnSpc>
                <a:spcPct val="150000"/>
              </a:lnSpc>
            </a:pPr>
            <a:r>
              <a:rPr lang="en-US" sz="1600" i="1" dirty="0"/>
              <a:t>Avaya SPB </a:t>
            </a:r>
          </a:p>
          <a:p>
            <a:pPr algn="ctr">
              <a:lnSpc>
                <a:spcPct val="150000"/>
              </a:lnSpc>
            </a:pPr>
            <a:r>
              <a:rPr lang="en-US" sz="1600" i="1" dirty="0"/>
              <a:t>Switching, Ruckus Wireless, Cisco Firewalls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429742" y="600042"/>
            <a:ext cx="6112196" cy="8127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FC045-06FA-40A3-897F-B704D51E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605" y="6067178"/>
            <a:ext cx="1907640" cy="528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7F305-C399-4119-BAB4-056E3EE1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736" y="5967805"/>
            <a:ext cx="1494131" cy="727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7F73E0-8366-49CF-9C4E-18886B406423}"/>
              </a:ext>
            </a:extLst>
          </p:cNvPr>
          <p:cNvCxnSpPr/>
          <p:nvPr/>
        </p:nvCxnSpPr>
        <p:spPr>
          <a:xfrm>
            <a:off x="10038945" y="5967805"/>
            <a:ext cx="0" cy="72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830FBD3-6C9C-487C-A79A-A64D94D7E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8230"/>
            <a:ext cx="2305551" cy="98370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6F786D-7E44-43A1-8A7A-1BF93B27E92F}"/>
              </a:ext>
            </a:extLst>
          </p:cNvPr>
          <p:cNvCxnSpPr>
            <a:cxnSpLocks/>
          </p:cNvCxnSpPr>
          <p:nvPr/>
        </p:nvCxnSpPr>
        <p:spPr>
          <a:xfrm flipH="1">
            <a:off x="862520" y="3067457"/>
            <a:ext cx="1061611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7C04F50-48F4-48F6-A61A-E17A3C0914B4}"/>
              </a:ext>
            </a:extLst>
          </p:cNvPr>
          <p:cNvSpPr/>
          <p:nvPr/>
        </p:nvSpPr>
        <p:spPr>
          <a:xfrm>
            <a:off x="713361" y="2895601"/>
            <a:ext cx="337225" cy="3437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8326E7-05A2-46BD-932B-9482CA148C93}"/>
              </a:ext>
            </a:extLst>
          </p:cNvPr>
          <p:cNvSpPr/>
          <p:nvPr/>
        </p:nvSpPr>
        <p:spPr>
          <a:xfrm>
            <a:off x="4679844" y="2895601"/>
            <a:ext cx="337225" cy="3437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62BE36-13F7-4305-B4F2-25C721E558E0}"/>
              </a:ext>
            </a:extLst>
          </p:cNvPr>
          <p:cNvSpPr txBox="1"/>
          <p:nvPr/>
        </p:nvSpPr>
        <p:spPr>
          <a:xfrm>
            <a:off x="3995658" y="3411168"/>
            <a:ext cx="1698267" cy="156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chemeClr val="accent6"/>
                </a:solidFill>
              </a:rPr>
              <a:t>2015</a:t>
            </a:r>
          </a:p>
          <a:p>
            <a:pPr algn="ctr">
              <a:lnSpc>
                <a:spcPct val="150000"/>
              </a:lnSpc>
            </a:pPr>
            <a:r>
              <a:rPr lang="en-US" sz="1600" i="1" dirty="0"/>
              <a:t>Aruba Clearpass for Authentication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251685E-6DEA-49DA-8858-4E29F596E0C3}"/>
              </a:ext>
            </a:extLst>
          </p:cNvPr>
          <p:cNvSpPr/>
          <p:nvPr/>
        </p:nvSpPr>
        <p:spPr>
          <a:xfrm>
            <a:off x="2657424" y="2895601"/>
            <a:ext cx="337225" cy="3437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3C7A6-AB3A-42C5-8DB2-5C1BC088B8B0}"/>
              </a:ext>
            </a:extLst>
          </p:cNvPr>
          <p:cNvSpPr txBox="1"/>
          <p:nvPr/>
        </p:nvSpPr>
        <p:spPr>
          <a:xfrm>
            <a:off x="2018633" y="3411168"/>
            <a:ext cx="1614805" cy="119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chemeClr val="accent6"/>
                </a:solidFill>
              </a:rPr>
              <a:t>2014</a:t>
            </a:r>
          </a:p>
          <a:p>
            <a:pPr algn="ctr">
              <a:lnSpc>
                <a:spcPct val="150000"/>
              </a:lnSpc>
            </a:pPr>
            <a:r>
              <a:rPr lang="en-US" sz="1600" i="1" dirty="0"/>
              <a:t>Palo Alto Firewalls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0870DC-8142-4841-89C7-356F052FC9D3}"/>
              </a:ext>
            </a:extLst>
          </p:cNvPr>
          <p:cNvSpPr/>
          <p:nvPr/>
        </p:nvSpPr>
        <p:spPr>
          <a:xfrm>
            <a:off x="6858855" y="2895601"/>
            <a:ext cx="337225" cy="3437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0029E-FDDE-48FC-8918-D6AD2A577BE1}"/>
              </a:ext>
            </a:extLst>
          </p:cNvPr>
          <p:cNvSpPr txBox="1"/>
          <p:nvPr/>
        </p:nvSpPr>
        <p:spPr>
          <a:xfrm>
            <a:off x="6220064" y="3411168"/>
            <a:ext cx="1614805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chemeClr val="accent6"/>
                </a:solidFill>
              </a:rPr>
              <a:t>2016</a:t>
            </a:r>
          </a:p>
          <a:p>
            <a:pPr algn="ctr">
              <a:lnSpc>
                <a:spcPct val="150000"/>
              </a:lnSpc>
            </a:pPr>
            <a:r>
              <a:rPr lang="en-US" sz="1600" i="1" dirty="0"/>
              <a:t>Aruba Instant Wireless &amp; Airwave Management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D2307C-056F-4B92-AA80-31CC94C3FD2A}"/>
              </a:ext>
            </a:extLst>
          </p:cNvPr>
          <p:cNvSpPr/>
          <p:nvPr/>
        </p:nvSpPr>
        <p:spPr>
          <a:xfrm>
            <a:off x="9049146" y="2895601"/>
            <a:ext cx="337225" cy="3437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40ED8-9C83-42B8-84C8-BA47F260D9FC}"/>
              </a:ext>
            </a:extLst>
          </p:cNvPr>
          <p:cNvSpPr txBox="1"/>
          <p:nvPr/>
        </p:nvSpPr>
        <p:spPr>
          <a:xfrm>
            <a:off x="8410355" y="3411168"/>
            <a:ext cx="1614805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chemeClr val="accent6"/>
                </a:solidFill>
              </a:rPr>
              <a:t>2017</a:t>
            </a:r>
          </a:p>
          <a:p>
            <a:pPr algn="ctr">
              <a:lnSpc>
                <a:spcPct val="150000"/>
              </a:lnSpc>
            </a:pPr>
            <a:r>
              <a:rPr lang="en-US" sz="1600" i="1" dirty="0"/>
              <a:t>Aruba Controllers &amp; Additional AP’s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9A6FED-D11E-43AF-A696-A3F54CC8A980}"/>
              </a:ext>
            </a:extLst>
          </p:cNvPr>
          <p:cNvSpPr txBox="1"/>
          <p:nvPr/>
        </p:nvSpPr>
        <p:spPr>
          <a:xfrm>
            <a:off x="10628265" y="3412301"/>
            <a:ext cx="1614805" cy="156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chemeClr val="accent6"/>
                </a:solidFill>
              </a:rPr>
              <a:t>2018</a:t>
            </a:r>
          </a:p>
          <a:p>
            <a:pPr algn="ctr">
              <a:lnSpc>
                <a:spcPct val="150000"/>
              </a:lnSpc>
            </a:pPr>
            <a:r>
              <a:rPr lang="en-US" sz="1600" b="1" i="1" dirty="0"/>
              <a:t>Need to Upgrade Switches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614652-A685-4CC0-A26F-E2BBC2C28A17}"/>
              </a:ext>
            </a:extLst>
          </p:cNvPr>
          <p:cNvSpPr/>
          <p:nvPr/>
        </p:nvSpPr>
        <p:spPr>
          <a:xfrm>
            <a:off x="11267056" y="2892360"/>
            <a:ext cx="337225" cy="3437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5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1" y="2712722"/>
            <a:ext cx="12192000" cy="8127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Worked, but could be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FC045-06FA-40A3-897F-B704D51E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605" y="6067178"/>
            <a:ext cx="1907640" cy="528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7F305-C399-4119-BAB4-056E3EE1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736" y="5967805"/>
            <a:ext cx="1494131" cy="7276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7F73E0-8366-49CF-9C4E-18886B406423}"/>
              </a:ext>
            </a:extLst>
          </p:cNvPr>
          <p:cNvCxnSpPr/>
          <p:nvPr/>
        </p:nvCxnSpPr>
        <p:spPr>
          <a:xfrm>
            <a:off x="10038945" y="5967805"/>
            <a:ext cx="0" cy="72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830FBD3-6C9C-487C-A79A-A64D94D7E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8230"/>
            <a:ext cx="2305551" cy="98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68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2032274" y="2570806"/>
            <a:ext cx="8127451" cy="8127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to do?</a:t>
            </a:r>
          </a:p>
        </p:txBody>
      </p:sp>
    </p:spTree>
    <p:extLst>
      <p:ext uri="{BB962C8B-B14F-4D97-AF65-F5344CB8AC3E}">
        <p14:creationId xmlns:p14="http://schemas.microsoft.com/office/powerpoint/2010/main" val="630448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E0571-BE99-4FFD-BF97-45FBDE593AAA}"/>
              </a:ext>
            </a:extLst>
          </p:cNvPr>
          <p:cNvSpPr txBox="1">
            <a:spLocks/>
          </p:cNvSpPr>
          <p:nvPr/>
        </p:nvSpPr>
        <p:spPr>
          <a:xfrm>
            <a:off x="516789" y="2470286"/>
            <a:ext cx="11457951" cy="8127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Chose             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695AE7-8FFD-48E2-8FFB-A4EFCFF30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24"/>
          <a:stretch/>
        </p:blipFill>
        <p:spPr>
          <a:xfrm>
            <a:off x="6983260" y="2667368"/>
            <a:ext cx="3126222" cy="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7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Override1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10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11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12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13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2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3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4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5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6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7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8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ppt/theme/themeOverride9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CE10EA70BC19489796A3749F90ABCD" ma:contentTypeVersion="10" ma:contentTypeDescription="Create a new document." ma:contentTypeScope="" ma:versionID="d3eb1b53dcc964b998842916d7e786f1">
  <xsd:schema xmlns:xsd="http://www.w3.org/2001/XMLSchema" xmlns:xs="http://www.w3.org/2001/XMLSchema" xmlns:p="http://schemas.microsoft.com/office/2006/metadata/properties" xmlns:ns1="http://schemas.microsoft.com/sharepoint/v3" xmlns:ns2="6446e0b7-3380-4543-988d-1f1a3d8b0fa2" xmlns:ns3="ca624b95-7b51-439d-b814-da8b02db1478" targetNamespace="http://schemas.microsoft.com/office/2006/metadata/properties" ma:root="true" ma:fieldsID="bb992ca4d16bd9474aa54c66b696230f" ns1:_="" ns2:_="" ns3:_="">
    <xsd:import namespace="http://schemas.microsoft.com/sharepoint/v3"/>
    <xsd:import namespace="6446e0b7-3380-4543-988d-1f1a3d8b0fa2"/>
    <xsd:import namespace="ca624b95-7b51-439d-b814-da8b02db14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6e0b7-3380-4543-988d-1f1a3d8b0f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24b95-7b51-439d-b814-da8b02db147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34295B1-16B6-4E65-904D-485AC60C1C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46e0b7-3380-4543-988d-1f1a3d8b0fa2"/>
    <ds:schemaRef ds:uri="ca624b95-7b51-439d-b814-da8b02db14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06C873-0A6A-4325-AD9A-FCF8E20385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663EF0-C892-49A6-8BE1-D09ABD456BB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a624b95-7b51-439d-b814-da8b02db1478"/>
    <ds:schemaRef ds:uri="6446e0b7-3380-4543-988d-1f1a3d8b0fa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2233</TotalTime>
  <Words>282</Words>
  <Application>Microsoft Office PowerPoint</Application>
  <PresentationFormat>Widescreen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Laketec Communications</dc:title>
  <dc:creator>Philip Wightman</dc:creator>
  <cp:lastModifiedBy>Mike Trappe</cp:lastModifiedBy>
  <cp:revision>17</cp:revision>
  <dcterms:created xsi:type="dcterms:W3CDTF">2018-01-16T01:13:45Z</dcterms:created>
  <dcterms:modified xsi:type="dcterms:W3CDTF">2019-05-07T14:35:40Z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0x01010030CE10EA70BC19489796A3749F90ABCD</vt:lpwstr>
  </property>
</Properties>
</file>